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277" r:id="rId2"/>
    <p:sldId id="256" r:id="rId3"/>
    <p:sldId id="257" r:id="rId4"/>
    <p:sldId id="258" r:id="rId5"/>
    <p:sldId id="279" r:id="rId6"/>
    <p:sldId id="259" r:id="rId7"/>
    <p:sldId id="278" r:id="rId8"/>
    <p:sldId id="280" r:id="rId9"/>
    <p:sldId id="260" r:id="rId10"/>
    <p:sldId id="261" r:id="rId11"/>
    <p:sldId id="269" r:id="rId12"/>
    <p:sldId id="270" r:id="rId13"/>
    <p:sldId id="281" r:id="rId14"/>
    <p:sldId id="262" r:id="rId15"/>
    <p:sldId id="271" r:id="rId16"/>
    <p:sldId id="272" r:id="rId17"/>
    <p:sldId id="263" r:id="rId18"/>
    <p:sldId id="282" r:id="rId19"/>
    <p:sldId id="264" r:id="rId20"/>
    <p:sldId id="284" r:id="rId21"/>
    <p:sldId id="283" r:id="rId22"/>
    <p:sldId id="273" r:id="rId23"/>
    <p:sldId id="265" r:id="rId24"/>
    <p:sldId id="266" r:id="rId25"/>
    <p:sldId id="274" r:id="rId26"/>
    <p:sldId id="267" r:id="rId27"/>
    <p:sldId id="275" r:id="rId28"/>
    <p:sldId id="268" r:id="rId29"/>
    <p:sldId id="276" r:id="rId3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8" autoAdjust="0"/>
    <p:restoredTop sz="94660"/>
  </p:normalViewPr>
  <p:slideViewPr>
    <p:cSldViewPr snapToGrid="0">
      <p:cViewPr varScale="1">
        <p:scale>
          <a:sx n="68" d="100"/>
          <a:sy n="68" d="100"/>
        </p:scale>
        <p:origin x="-774" y="-96"/>
      </p:cViewPr>
      <p:guideLst>
        <p:guide orient="horz" pos="2160"/>
        <p:guide pos="3840"/>
      </p:guideLst>
    </p:cSldViewPr>
  </p:slideViewPr>
  <p:notesTextViewPr>
    <p:cViewPr>
      <p:scale>
        <a:sx n="66" d="100"/>
        <a:sy n="66"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556D978-E5E2-4E64-AB94-1017D0FBB6DC}" type="datetimeFigureOut">
              <a:rPr lang="tr-TR" smtClean="0"/>
              <a:t>10.11.2016</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C5183C-3B76-48BC-B3DB-1FED924A5C3C}"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7BC5183C-3B76-48BC-B3DB-1FED924A5C3C}" type="slidenum">
              <a:rPr lang="tr-TR" smtClean="0"/>
              <a:t>19</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1065096B-14CC-468A-BD59-E6DE3CE6DE0B}" type="datetimeFigureOut">
              <a:rPr lang="tr-TR" smtClean="0"/>
              <a:pPr/>
              <a:t>10.11.2016</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AAF6BC4-CD53-4FAC-BA63-E04660A58956}" type="slidenum">
              <a:rPr lang="tr-TR" smtClean="0"/>
              <a:pPr/>
              <a:t>‹#›</a:t>
            </a:fld>
            <a:endParaRPr lang="tr-TR"/>
          </a:p>
        </p:txBody>
      </p:sp>
    </p:spTree>
    <p:extLst>
      <p:ext uri="{BB962C8B-B14F-4D97-AF65-F5344CB8AC3E}">
        <p14:creationId xmlns="" xmlns:p14="http://schemas.microsoft.com/office/powerpoint/2010/main" val="143725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065096B-14CC-468A-BD59-E6DE3CE6DE0B}" type="datetimeFigureOut">
              <a:rPr lang="tr-TR" smtClean="0"/>
              <a:pPr/>
              <a:t>10.11.2016</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AAF6BC4-CD53-4FAC-BA63-E04660A58956}" type="slidenum">
              <a:rPr lang="tr-TR" smtClean="0"/>
              <a:pPr/>
              <a:t>‹#›</a:t>
            </a:fld>
            <a:endParaRPr lang="tr-TR"/>
          </a:p>
        </p:txBody>
      </p:sp>
    </p:spTree>
    <p:extLst>
      <p:ext uri="{BB962C8B-B14F-4D97-AF65-F5344CB8AC3E}">
        <p14:creationId xmlns="" xmlns:p14="http://schemas.microsoft.com/office/powerpoint/2010/main" val="1023885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065096B-14CC-468A-BD59-E6DE3CE6DE0B}" type="datetimeFigureOut">
              <a:rPr lang="tr-TR" smtClean="0"/>
              <a:pPr/>
              <a:t>10.11.2016</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AAF6BC4-CD53-4FAC-BA63-E04660A58956}"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 xmlns:p14="http://schemas.microsoft.com/office/powerpoint/2010/main" val="31655927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1065096B-14CC-468A-BD59-E6DE3CE6DE0B}" type="datetimeFigureOut">
              <a:rPr lang="tr-TR" smtClean="0"/>
              <a:pPr/>
              <a:t>10.11.2016</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AAF6BC4-CD53-4FAC-BA63-E04660A58956}" type="slidenum">
              <a:rPr lang="tr-TR" smtClean="0"/>
              <a:pPr/>
              <a:t>‹#›</a:t>
            </a:fld>
            <a:endParaRPr lang="tr-TR"/>
          </a:p>
        </p:txBody>
      </p:sp>
    </p:spTree>
    <p:extLst>
      <p:ext uri="{BB962C8B-B14F-4D97-AF65-F5344CB8AC3E}">
        <p14:creationId xmlns="" xmlns:p14="http://schemas.microsoft.com/office/powerpoint/2010/main" val="33718756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1065096B-14CC-468A-BD59-E6DE3CE6DE0B}" type="datetimeFigureOut">
              <a:rPr lang="tr-TR" smtClean="0"/>
              <a:pPr/>
              <a:t>10.11.2016</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AAF6BC4-CD53-4FAC-BA63-E04660A58956}"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 xmlns:p14="http://schemas.microsoft.com/office/powerpoint/2010/main" val="38089639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1065096B-14CC-468A-BD59-E6DE3CE6DE0B}" type="datetimeFigureOut">
              <a:rPr lang="tr-TR" smtClean="0"/>
              <a:pPr/>
              <a:t>10.11.2016</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AAF6BC4-CD53-4FAC-BA63-E04660A58956}" type="slidenum">
              <a:rPr lang="tr-TR" smtClean="0"/>
              <a:pPr/>
              <a:t>‹#›</a:t>
            </a:fld>
            <a:endParaRPr lang="tr-TR"/>
          </a:p>
        </p:txBody>
      </p:sp>
    </p:spTree>
    <p:extLst>
      <p:ext uri="{BB962C8B-B14F-4D97-AF65-F5344CB8AC3E}">
        <p14:creationId xmlns="" xmlns:p14="http://schemas.microsoft.com/office/powerpoint/2010/main" val="36015555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065096B-14CC-468A-BD59-E6DE3CE6DE0B}" type="datetimeFigureOut">
              <a:rPr lang="tr-TR" smtClean="0"/>
              <a:pPr/>
              <a:t>10.11.2016</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AAF6BC4-CD53-4FAC-BA63-E04660A58956}" type="slidenum">
              <a:rPr lang="tr-TR" smtClean="0"/>
              <a:pPr/>
              <a:t>‹#›</a:t>
            </a:fld>
            <a:endParaRPr lang="tr-TR"/>
          </a:p>
        </p:txBody>
      </p:sp>
    </p:spTree>
    <p:extLst>
      <p:ext uri="{BB962C8B-B14F-4D97-AF65-F5344CB8AC3E}">
        <p14:creationId xmlns="" xmlns:p14="http://schemas.microsoft.com/office/powerpoint/2010/main" val="11374683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065096B-14CC-468A-BD59-E6DE3CE6DE0B}" type="datetimeFigureOut">
              <a:rPr lang="tr-TR" smtClean="0"/>
              <a:pPr/>
              <a:t>10.11.2016</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AAF6BC4-CD53-4FAC-BA63-E04660A58956}" type="slidenum">
              <a:rPr lang="tr-TR" smtClean="0"/>
              <a:pPr/>
              <a:t>‹#›</a:t>
            </a:fld>
            <a:endParaRPr lang="tr-TR"/>
          </a:p>
        </p:txBody>
      </p:sp>
    </p:spTree>
    <p:extLst>
      <p:ext uri="{BB962C8B-B14F-4D97-AF65-F5344CB8AC3E}">
        <p14:creationId xmlns="" xmlns:p14="http://schemas.microsoft.com/office/powerpoint/2010/main" val="1233485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065096B-14CC-468A-BD59-E6DE3CE6DE0B}" type="datetimeFigureOut">
              <a:rPr lang="tr-TR" smtClean="0"/>
              <a:pPr/>
              <a:t>10.11.2016</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AAF6BC4-CD53-4FAC-BA63-E04660A58956}" type="slidenum">
              <a:rPr lang="tr-TR" smtClean="0"/>
              <a:pPr/>
              <a:t>‹#›</a:t>
            </a:fld>
            <a:endParaRPr lang="tr-TR"/>
          </a:p>
        </p:txBody>
      </p:sp>
    </p:spTree>
    <p:extLst>
      <p:ext uri="{BB962C8B-B14F-4D97-AF65-F5344CB8AC3E}">
        <p14:creationId xmlns="" xmlns:p14="http://schemas.microsoft.com/office/powerpoint/2010/main" val="1360927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065096B-14CC-468A-BD59-E6DE3CE6DE0B}" type="datetimeFigureOut">
              <a:rPr lang="tr-TR" smtClean="0"/>
              <a:pPr/>
              <a:t>10.11.2016</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AAF6BC4-CD53-4FAC-BA63-E04660A58956}" type="slidenum">
              <a:rPr lang="tr-TR" smtClean="0"/>
              <a:pPr/>
              <a:t>‹#›</a:t>
            </a:fld>
            <a:endParaRPr lang="tr-TR"/>
          </a:p>
        </p:txBody>
      </p:sp>
    </p:spTree>
    <p:extLst>
      <p:ext uri="{BB962C8B-B14F-4D97-AF65-F5344CB8AC3E}">
        <p14:creationId xmlns="" xmlns:p14="http://schemas.microsoft.com/office/powerpoint/2010/main" val="193526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065096B-14CC-468A-BD59-E6DE3CE6DE0B}" type="datetimeFigureOut">
              <a:rPr lang="tr-TR" smtClean="0"/>
              <a:pPr/>
              <a:t>10.11.2016</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AAF6BC4-CD53-4FAC-BA63-E04660A58956}" type="slidenum">
              <a:rPr lang="tr-TR" smtClean="0"/>
              <a:pPr/>
              <a:t>‹#›</a:t>
            </a:fld>
            <a:endParaRPr lang="tr-TR"/>
          </a:p>
        </p:txBody>
      </p:sp>
    </p:spTree>
    <p:extLst>
      <p:ext uri="{BB962C8B-B14F-4D97-AF65-F5344CB8AC3E}">
        <p14:creationId xmlns="" xmlns:p14="http://schemas.microsoft.com/office/powerpoint/2010/main" val="2024173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065096B-14CC-468A-BD59-E6DE3CE6DE0B}" type="datetimeFigureOut">
              <a:rPr lang="tr-TR" smtClean="0"/>
              <a:pPr/>
              <a:t>10.11.2016</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AAF6BC4-CD53-4FAC-BA63-E04660A58956}" type="slidenum">
              <a:rPr lang="tr-TR" smtClean="0"/>
              <a:pPr/>
              <a:t>‹#›</a:t>
            </a:fld>
            <a:endParaRPr lang="tr-TR"/>
          </a:p>
        </p:txBody>
      </p:sp>
    </p:spTree>
    <p:extLst>
      <p:ext uri="{BB962C8B-B14F-4D97-AF65-F5344CB8AC3E}">
        <p14:creationId xmlns="" xmlns:p14="http://schemas.microsoft.com/office/powerpoint/2010/main" val="1586724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065096B-14CC-468A-BD59-E6DE3CE6DE0B}" type="datetimeFigureOut">
              <a:rPr lang="tr-TR" smtClean="0"/>
              <a:pPr/>
              <a:t>10.11.2016</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AAF6BC4-CD53-4FAC-BA63-E04660A58956}" type="slidenum">
              <a:rPr lang="tr-TR" smtClean="0"/>
              <a:pPr/>
              <a:t>‹#›</a:t>
            </a:fld>
            <a:endParaRPr lang="tr-TR"/>
          </a:p>
        </p:txBody>
      </p:sp>
    </p:spTree>
    <p:extLst>
      <p:ext uri="{BB962C8B-B14F-4D97-AF65-F5344CB8AC3E}">
        <p14:creationId xmlns="" xmlns:p14="http://schemas.microsoft.com/office/powerpoint/2010/main" val="488544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65096B-14CC-468A-BD59-E6DE3CE6DE0B}" type="datetimeFigureOut">
              <a:rPr lang="tr-TR" smtClean="0"/>
              <a:pPr/>
              <a:t>10.11.2016</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AAF6BC4-CD53-4FAC-BA63-E04660A58956}" type="slidenum">
              <a:rPr lang="tr-TR" smtClean="0"/>
              <a:pPr/>
              <a:t>‹#›</a:t>
            </a:fld>
            <a:endParaRPr lang="tr-TR"/>
          </a:p>
        </p:txBody>
      </p:sp>
    </p:spTree>
    <p:extLst>
      <p:ext uri="{BB962C8B-B14F-4D97-AF65-F5344CB8AC3E}">
        <p14:creationId xmlns="" xmlns:p14="http://schemas.microsoft.com/office/powerpoint/2010/main" val="3017314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065096B-14CC-468A-BD59-E6DE3CE6DE0B}" type="datetimeFigureOut">
              <a:rPr lang="tr-TR" smtClean="0"/>
              <a:pPr/>
              <a:t>10.11.2016</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AAF6BC4-CD53-4FAC-BA63-E04660A58956}" type="slidenum">
              <a:rPr lang="tr-TR" smtClean="0"/>
              <a:pPr/>
              <a:t>‹#›</a:t>
            </a:fld>
            <a:endParaRPr lang="tr-TR"/>
          </a:p>
        </p:txBody>
      </p:sp>
    </p:spTree>
    <p:extLst>
      <p:ext uri="{BB962C8B-B14F-4D97-AF65-F5344CB8AC3E}">
        <p14:creationId xmlns="" xmlns:p14="http://schemas.microsoft.com/office/powerpoint/2010/main" val="315701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065096B-14CC-468A-BD59-E6DE3CE6DE0B}" type="datetimeFigureOut">
              <a:rPr lang="tr-TR" smtClean="0"/>
              <a:pPr/>
              <a:t>10.11.2016</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AAF6BC4-CD53-4FAC-BA63-E04660A58956}" type="slidenum">
              <a:rPr lang="tr-TR" smtClean="0"/>
              <a:pPr/>
              <a:t>‹#›</a:t>
            </a:fld>
            <a:endParaRPr lang="tr-TR"/>
          </a:p>
        </p:txBody>
      </p:sp>
    </p:spTree>
    <p:extLst>
      <p:ext uri="{BB962C8B-B14F-4D97-AF65-F5344CB8AC3E}">
        <p14:creationId xmlns="" xmlns:p14="http://schemas.microsoft.com/office/powerpoint/2010/main" val="1943942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065096B-14CC-468A-BD59-E6DE3CE6DE0B}" type="datetimeFigureOut">
              <a:rPr lang="tr-TR" smtClean="0"/>
              <a:pPr/>
              <a:t>10.11.2016</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AAF6BC4-CD53-4FAC-BA63-E04660A58956}" type="slidenum">
              <a:rPr lang="tr-TR" smtClean="0"/>
              <a:pPr/>
              <a:t>‹#›</a:t>
            </a:fld>
            <a:endParaRPr lang="tr-TR"/>
          </a:p>
        </p:txBody>
      </p:sp>
    </p:spTree>
    <p:extLst>
      <p:ext uri="{BB962C8B-B14F-4D97-AF65-F5344CB8AC3E}">
        <p14:creationId xmlns="" xmlns:p14="http://schemas.microsoft.com/office/powerpoint/2010/main" val="13567374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İçerik Yer Tutucusu" descr="11553_3.jpg"/>
          <p:cNvPicPr>
            <a:picLocks noGrp="1" noChangeAspect="1"/>
          </p:cNvPicPr>
          <p:nvPr>
            <p:ph idx="1"/>
          </p:nvPr>
        </p:nvPicPr>
        <p:blipFill>
          <a:blip r:embed="rId2" cstate="print"/>
          <a:stretch>
            <a:fillRect/>
          </a:stretch>
        </p:blipFill>
        <p:spPr>
          <a:xfrm>
            <a:off x="0" y="0"/>
            <a:ext cx="12191999" cy="6857999"/>
          </a:xfrm>
        </p:spPr>
      </p:pic>
      <p:sp>
        <p:nvSpPr>
          <p:cNvPr id="2" name="1 Başlık"/>
          <p:cNvSpPr>
            <a:spLocks noGrp="1"/>
          </p:cNvSpPr>
          <p:nvPr>
            <p:ph type="title"/>
          </p:nvPr>
        </p:nvSpPr>
        <p:spPr>
          <a:xfrm>
            <a:off x="1158021" y="-1"/>
            <a:ext cx="8911687" cy="6639951"/>
          </a:xfrm>
        </p:spPr>
        <p:txBody>
          <a:bodyPr/>
          <a:lstStyle/>
          <a:p>
            <a:pPr algn="ctr"/>
            <a:r>
              <a:rPr lang="tr-TR" b="1" dirty="0" smtClean="0">
                <a:solidFill>
                  <a:schemeClr val="bg1"/>
                </a:solidFill>
                <a:latin typeface="Arial" pitchFamily="34" charset="0"/>
                <a:cs typeface="Arial" pitchFamily="34" charset="0"/>
              </a:rPr>
              <a:t>ATATÜRK ORTAOKULU PSİKOLOJİK DANIŞMA VE REHBERLİK SERVİSİ</a:t>
            </a:r>
            <a:br>
              <a:rPr lang="tr-TR" b="1" dirty="0" smtClean="0">
                <a:solidFill>
                  <a:schemeClr val="bg1"/>
                </a:solidFill>
                <a:latin typeface="Arial" pitchFamily="34" charset="0"/>
                <a:cs typeface="Arial" pitchFamily="34" charset="0"/>
              </a:rPr>
            </a:br>
            <a:r>
              <a:rPr lang="tr-TR" b="1" dirty="0" smtClean="0">
                <a:solidFill>
                  <a:schemeClr val="bg1"/>
                </a:solidFill>
                <a:latin typeface="Arial" pitchFamily="34" charset="0"/>
                <a:cs typeface="Arial" pitchFamily="34" charset="0"/>
              </a:rPr>
              <a:t/>
            </a:r>
            <a:br>
              <a:rPr lang="tr-TR" b="1" dirty="0" smtClean="0">
                <a:solidFill>
                  <a:schemeClr val="bg1"/>
                </a:solidFill>
                <a:latin typeface="Arial" pitchFamily="34" charset="0"/>
                <a:cs typeface="Arial" pitchFamily="34" charset="0"/>
              </a:rPr>
            </a:br>
            <a:r>
              <a:rPr lang="tr-TR" b="1" dirty="0" smtClean="0">
                <a:solidFill>
                  <a:schemeClr val="bg1"/>
                </a:solidFill>
                <a:latin typeface="Arial" pitchFamily="34" charset="0"/>
                <a:cs typeface="Arial" pitchFamily="34" charset="0"/>
              </a:rPr>
              <a:t/>
            </a:r>
            <a:br>
              <a:rPr lang="tr-TR" b="1" dirty="0" smtClean="0">
                <a:solidFill>
                  <a:schemeClr val="bg1"/>
                </a:solidFill>
                <a:latin typeface="Arial" pitchFamily="34" charset="0"/>
                <a:cs typeface="Arial" pitchFamily="34" charset="0"/>
              </a:rPr>
            </a:br>
            <a:r>
              <a:rPr lang="tr-TR" b="1" dirty="0" smtClean="0">
                <a:solidFill>
                  <a:schemeClr val="bg1"/>
                </a:solidFill>
                <a:latin typeface="Arial" pitchFamily="34" charset="0"/>
                <a:cs typeface="Arial" pitchFamily="34" charset="0"/>
              </a:rPr>
              <a:t/>
            </a:r>
            <a:br>
              <a:rPr lang="tr-TR" b="1" dirty="0" smtClean="0">
                <a:solidFill>
                  <a:schemeClr val="bg1"/>
                </a:solidFill>
                <a:latin typeface="Arial" pitchFamily="34" charset="0"/>
                <a:cs typeface="Arial" pitchFamily="34" charset="0"/>
              </a:rPr>
            </a:br>
            <a:r>
              <a:rPr lang="tr-TR" b="1" dirty="0" smtClean="0">
                <a:solidFill>
                  <a:schemeClr val="bg1"/>
                </a:solidFill>
                <a:latin typeface="Arial" pitchFamily="34" charset="0"/>
                <a:cs typeface="Arial" pitchFamily="34" charset="0"/>
              </a:rPr>
              <a:t/>
            </a:r>
            <a:br>
              <a:rPr lang="tr-TR" b="1" dirty="0" smtClean="0">
                <a:solidFill>
                  <a:schemeClr val="bg1"/>
                </a:solidFill>
                <a:latin typeface="Arial" pitchFamily="34" charset="0"/>
                <a:cs typeface="Arial" pitchFamily="34" charset="0"/>
              </a:rPr>
            </a:br>
            <a:r>
              <a:rPr lang="tr-TR" b="1" dirty="0" smtClean="0">
                <a:solidFill>
                  <a:schemeClr val="bg1"/>
                </a:solidFill>
                <a:latin typeface="Arial" pitchFamily="34" charset="0"/>
                <a:cs typeface="Arial" pitchFamily="34" charset="0"/>
              </a:rPr>
              <a:t/>
            </a:r>
            <a:br>
              <a:rPr lang="tr-TR" b="1" dirty="0" smtClean="0">
                <a:solidFill>
                  <a:schemeClr val="bg1"/>
                </a:solidFill>
                <a:latin typeface="Arial" pitchFamily="34" charset="0"/>
                <a:cs typeface="Arial" pitchFamily="34" charset="0"/>
              </a:rPr>
            </a:br>
            <a:r>
              <a:rPr lang="tr-TR" b="1" dirty="0" smtClean="0">
                <a:solidFill>
                  <a:schemeClr val="bg1"/>
                </a:solidFill>
                <a:latin typeface="Arial" pitchFamily="34" charset="0"/>
                <a:cs typeface="Arial" pitchFamily="34" charset="0"/>
              </a:rPr>
              <a:t/>
            </a:r>
            <a:br>
              <a:rPr lang="tr-TR" b="1" dirty="0" smtClean="0">
                <a:solidFill>
                  <a:schemeClr val="bg1"/>
                </a:solidFill>
                <a:latin typeface="Arial" pitchFamily="34" charset="0"/>
                <a:cs typeface="Arial" pitchFamily="34" charset="0"/>
              </a:rPr>
            </a:br>
            <a:r>
              <a:rPr lang="tr-TR" b="1" dirty="0" smtClean="0">
                <a:solidFill>
                  <a:schemeClr val="bg1"/>
                </a:solidFill>
                <a:latin typeface="Arial" pitchFamily="34" charset="0"/>
                <a:cs typeface="Arial" pitchFamily="34" charset="0"/>
              </a:rPr>
              <a:t/>
            </a:r>
            <a:br>
              <a:rPr lang="tr-TR" b="1" dirty="0" smtClean="0">
                <a:solidFill>
                  <a:schemeClr val="bg1"/>
                </a:solidFill>
                <a:latin typeface="Arial" pitchFamily="34" charset="0"/>
                <a:cs typeface="Arial" pitchFamily="34" charset="0"/>
              </a:rPr>
            </a:br>
            <a:r>
              <a:rPr lang="tr-TR" b="1" dirty="0" smtClean="0">
                <a:solidFill>
                  <a:schemeClr val="bg1"/>
                </a:solidFill>
                <a:latin typeface="Arial" pitchFamily="34" charset="0"/>
                <a:cs typeface="Arial" pitchFamily="34" charset="0"/>
              </a:rPr>
              <a:t/>
            </a:r>
            <a:br>
              <a:rPr lang="tr-TR" b="1" dirty="0" smtClean="0">
                <a:solidFill>
                  <a:schemeClr val="bg1"/>
                </a:solidFill>
                <a:latin typeface="Arial" pitchFamily="34" charset="0"/>
                <a:cs typeface="Arial" pitchFamily="34" charset="0"/>
              </a:rPr>
            </a:br>
            <a:r>
              <a:rPr lang="tr-TR" b="1" dirty="0" smtClean="0">
                <a:solidFill>
                  <a:schemeClr val="bg1"/>
                </a:solidFill>
                <a:latin typeface="Arial" pitchFamily="34" charset="0"/>
                <a:cs typeface="Arial" pitchFamily="34" charset="0"/>
              </a:rPr>
              <a:t>GÖKAN ARSLAN-PSK. </a:t>
            </a:r>
            <a:r>
              <a:rPr lang="tr-TR" b="1" smtClean="0">
                <a:solidFill>
                  <a:schemeClr val="bg1"/>
                </a:solidFill>
                <a:latin typeface="Arial" pitchFamily="34" charset="0"/>
                <a:cs typeface="Arial" pitchFamily="34" charset="0"/>
              </a:rPr>
              <a:t>DANIŞMAN</a:t>
            </a:r>
            <a:endParaRPr lang="tr-TR" b="1" dirty="0">
              <a:solidFill>
                <a:schemeClr val="bg1"/>
              </a:solidFill>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602860" y="-1"/>
            <a:ext cx="8915400" cy="6578221"/>
          </a:xfrm>
        </p:spPr>
        <p:txBody>
          <a:bodyPr/>
          <a:lstStyle/>
          <a:p>
            <a:r>
              <a:rPr lang="tr-TR" sz="3600" dirty="0">
                <a:latin typeface="Comic Sans MS" panose="030F0702030302020204" pitchFamily="66" charset="0"/>
              </a:rPr>
              <a:t>Soru kökünün veya soru metninin uzun oluşu sizin için daha fazla ipucu anlamına gelir. Bu nedenle uzun metinli sorular daha kolay çözülebilen sorular olarak </a:t>
            </a:r>
            <a:r>
              <a:rPr lang="tr-TR" sz="3600" dirty="0" smtClean="0">
                <a:latin typeface="Comic Sans MS" panose="030F0702030302020204" pitchFamily="66" charset="0"/>
              </a:rPr>
              <a:t>algılanmalıdır.</a:t>
            </a:r>
          </a:p>
          <a:p>
            <a:endParaRPr lang="tr-TR" sz="2800" dirty="0">
              <a:latin typeface="Comic Sans MS" panose="030F0702030302020204" pitchFamily="66" charset="0"/>
            </a:endParaRPr>
          </a:p>
          <a:p>
            <a:endParaRPr lang="tr-TR" sz="4400" dirty="0" smtClean="0">
              <a:latin typeface="Comic Sans MS" panose="030F0702030302020204" pitchFamily="66" charset="0"/>
            </a:endParaRPr>
          </a:p>
          <a:p>
            <a:pPr marL="0" indent="0">
              <a:buNone/>
            </a:pPr>
            <a:endParaRPr lang="tr-TR" dirty="0"/>
          </a:p>
        </p:txBody>
      </p:sp>
    </p:spTree>
    <p:extLst>
      <p:ext uri="{BB962C8B-B14F-4D97-AF65-F5344CB8AC3E}">
        <p14:creationId xmlns="" xmlns:p14="http://schemas.microsoft.com/office/powerpoint/2010/main" val="27358758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92072" y="245660"/>
            <a:ext cx="10799928" cy="6509982"/>
          </a:xfrm>
        </p:spPr>
        <p:txBody>
          <a:bodyPr>
            <a:normAutofit fontScale="92500" lnSpcReduction="10000"/>
          </a:bodyPr>
          <a:lstStyle/>
          <a:p>
            <a:r>
              <a:rPr lang="tr-TR" sz="2800" b="1" dirty="0"/>
              <a:t>    </a:t>
            </a:r>
            <a:r>
              <a:rPr lang="tr-TR" sz="2800" dirty="0"/>
              <a:t>Düşünme sanatını </a:t>
            </a:r>
            <a:r>
              <a:rPr lang="tr-TR" sz="2800" dirty="0" smtClean="0"/>
              <a:t>öğretmek, uzun </a:t>
            </a:r>
            <a:r>
              <a:rPr lang="tr-TR" sz="2800" dirty="0"/>
              <a:t>süren ve zor bir </a:t>
            </a:r>
            <a:r>
              <a:rPr lang="tr-TR" sz="2800" dirty="0" err="1"/>
              <a:t>iştir.Uzun</a:t>
            </a:r>
            <a:r>
              <a:rPr lang="tr-TR" sz="2800" dirty="0"/>
              <a:t> vadede </a:t>
            </a:r>
            <a:r>
              <a:rPr lang="tr-TR" sz="2800" dirty="0" err="1"/>
              <a:t>amacımız,”ne</a:t>
            </a:r>
            <a:r>
              <a:rPr lang="tr-TR" sz="2800" dirty="0"/>
              <a:t> </a:t>
            </a:r>
            <a:r>
              <a:rPr lang="tr-TR" sz="2800" dirty="0" err="1"/>
              <a:t>düşüneceğini”değil,”nasıl</a:t>
            </a:r>
            <a:r>
              <a:rPr lang="tr-TR" sz="2800" dirty="0"/>
              <a:t> </a:t>
            </a:r>
            <a:r>
              <a:rPr lang="tr-TR" sz="2800" dirty="0" err="1"/>
              <a:t>düşüneceğini”,”ne</a:t>
            </a:r>
            <a:r>
              <a:rPr lang="tr-TR" sz="2800" dirty="0"/>
              <a:t> </a:t>
            </a:r>
            <a:r>
              <a:rPr lang="tr-TR" sz="2800" dirty="0" err="1"/>
              <a:t>bilmesi”gerektiğini”değil,”bilgiye</a:t>
            </a:r>
            <a:r>
              <a:rPr lang="tr-TR" sz="2800" dirty="0"/>
              <a:t> nasıl ulaşması gerektiğini” kazanmış insanlar </a:t>
            </a:r>
            <a:r>
              <a:rPr lang="tr-TR" sz="2800" dirty="0" err="1"/>
              <a:t>yetiştirmektir.Bireysel</a:t>
            </a:r>
            <a:r>
              <a:rPr lang="tr-TR" sz="2800" dirty="0"/>
              <a:t> mutluluğun ve üretkenliğin yanında ülkemizin her alanda gelişmesi ve kalkınması da </a:t>
            </a:r>
            <a:r>
              <a:rPr lang="tr-TR" sz="2800" dirty="0" err="1"/>
              <a:t>düşünen,yaratan,uygulayan,ihtiyacı</a:t>
            </a:r>
            <a:r>
              <a:rPr lang="tr-TR" sz="2800" dirty="0"/>
              <a:t> olduğunda bilgiye ulaşma süreçlerini kullanabilen insan tipi ile mümkündür.</a:t>
            </a:r>
          </a:p>
          <a:p>
            <a:pPr marL="0" indent="0">
              <a:buNone/>
            </a:pPr>
            <a:r>
              <a:rPr lang="tr-TR" sz="2800" b="1" dirty="0"/>
              <a:t>Paragrafa </a:t>
            </a:r>
            <a:r>
              <a:rPr lang="tr-TR" sz="2800" b="1" dirty="0" err="1"/>
              <a:t>göre”düşünme”konusunda</a:t>
            </a:r>
            <a:r>
              <a:rPr lang="tr-TR" sz="2800" b="1" dirty="0"/>
              <a:t> önemli olan aşağıdakilerden hangisidir?</a:t>
            </a:r>
          </a:p>
          <a:p>
            <a:pPr marL="0" indent="0">
              <a:buNone/>
            </a:pPr>
            <a:r>
              <a:rPr lang="tr-TR" sz="2800" dirty="0"/>
              <a:t>a)      Bireysel mutluluğun </a:t>
            </a:r>
            <a:r>
              <a:rPr lang="tr-TR" sz="2800" dirty="0" err="1"/>
              <a:t>gerçekleşmesi,insanın</a:t>
            </a:r>
            <a:r>
              <a:rPr lang="tr-TR" sz="2800" dirty="0"/>
              <a:t> ne düşündüğüne bağlıdır.</a:t>
            </a:r>
          </a:p>
          <a:p>
            <a:pPr marL="0" indent="0">
              <a:buNone/>
            </a:pPr>
            <a:r>
              <a:rPr lang="tr-TR" sz="2800" dirty="0"/>
              <a:t>b)      Düşünmeyi </a:t>
            </a:r>
            <a:r>
              <a:rPr lang="tr-TR" sz="2800" dirty="0" err="1"/>
              <a:t>öğretmek,yaratan,uygulayan</a:t>
            </a:r>
            <a:r>
              <a:rPr lang="tr-TR" sz="2800" dirty="0"/>
              <a:t> insan tipi yetiştirmekten daha zordur.</a:t>
            </a:r>
          </a:p>
          <a:p>
            <a:pPr marL="0" indent="0">
              <a:buNone/>
            </a:pPr>
            <a:r>
              <a:rPr lang="tr-TR" sz="2800" dirty="0"/>
              <a:t>c)      Düşündüğünü uygulayan </a:t>
            </a:r>
            <a:r>
              <a:rPr lang="tr-TR" sz="2800" dirty="0" err="1"/>
              <a:t>insanlar,gelişim</a:t>
            </a:r>
            <a:r>
              <a:rPr lang="tr-TR" sz="2800" dirty="0"/>
              <a:t> içinde olanlardır.</a:t>
            </a:r>
          </a:p>
          <a:p>
            <a:pPr marL="0" indent="0">
              <a:buNone/>
            </a:pPr>
            <a:r>
              <a:rPr lang="tr-TR" sz="2800" dirty="0"/>
              <a:t>d)      İnsanın ne düşündüğü </a:t>
            </a:r>
            <a:r>
              <a:rPr lang="tr-TR" sz="2800" dirty="0" err="1"/>
              <a:t>değil,nasıl</a:t>
            </a:r>
            <a:r>
              <a:rPr lang="tr-TR" sz="2800" dirty="0"/>
              <a:t> düşündüğü önemlidir.</a:t>
            </a:r>
          </a:p>
          <a:p>
            <a:pPr marL="0" indent="0">
              <a:buNone/>
            </a:pPr>
            <a:endParaRPr lang="tr-TR" dirty="0"/>
          </a:p>
        </p:txBody>
      </p:sp>
    </p:spTree>
    <p:extLst>
      <p:ext uri="{BB962C8B-B14F-4D97-AF65-F5344CB8AC3E}">
        <p14:creationId xmlns="" xmlns:p14="http://schemas.microsoft.com/office/powerpoint/2010/main" val="15785099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24687" y="3166281"/>
            <a:ext cx="8946296" cy="2787949"/>
          </a:xfrm>
        </p:spPr>
        <p:txBody>
          <a:bodyPr/>
          <a:lstStyle/>
          <a:p>
            <a:r>
              <a:rPr lang="tr-TR" b="1" dirty="0"/>
              <a:t>Kendisini böyle tanıtan kişi, aşağıdakilerde hangisiyle </a:t>
            </a:r>
            <a:r>
              <a:rPr lang="tr-TR" b="1" u="sng" dirty="0" smtClean="0"/>
              <a:t>nitelendirilemez?</a:t>
            </a:r>
          </a:p>
          <a:p>
            <a:pPr marL="0" indent="0">
              <a:buNone/>
            </a:pPr>
            <a:r>
              <a:rPr lang="tr-TR" sz="2400" dirty="0" smtClean="0"/>
              <a:t>A)Yol </a:t>
            </a:r>
            <a:r>
              <a:rPr lang="tr-TR" sz="2400" dirty="0"/>
              <a:t>gösterildiğinde kitap seçimini daha rahat yapabilir.</a:t>
            </a:r>
          </a:p>
          <a:p>
            <a:pPr marL="0" lvl="0" indent="0">
              <a:buNone/>
            </a:pPr>
            <a:r>
              <a:rPr lang="tr-TR" sz="2400" dirty="0" smtClean="0"/>
              <a:t>B)Okumak </a:t>
            </a:r>
            <a:r>
              <a:rPr lang="tr-TR" sz="2400" dirty="0"/>
              <a:t>onda bir tutku haline gelmiştir.</a:t>
            </a:r>
          </a:p>
          <a:p>
            <a:pPr marL="0" lvl="0" indent="0">
              <a:buNone/>
            </a:pPr>
            <a:r>
              <a:rPr lang="tr-TR" sz="2400" dirty="0" smtClean="0"/>
              <a:t>C)Okuyacaklarını </a:t>
            </a:r>
            <a:r>
              <a:rPr lang="tr-TR" sz="2400" dirty="0"/>
              <a:t>rastlantıyla seçtiği olurdu.</a:t>
            </a:r>
          </a:p>
          <a:p>
            <a:pPr marL="0" lvl="0" indent="0">
              <a:buNone/>
            </a:pPr>
            <a:r>
              <a:rPr lang="tr-TR" sz="2400" dirty="0" smtClean="0"/>
              <a:t>D)Çocukken </a:t>
            </a:r>
            <a:r>
              <a:rPr lang="tr-TR" sz="2400" dirty="0"/>
              <a:t>kitapların görünüşünün etkisinde kalmıştır.</a:t>
            </a:r>
          </a:p>
          <a:p>
            <a:endParaRPr lang="tr-TR" dirty="0"/>
          </a:p>
        </p:txBody>
      </p:sp>
      <p:sp>
        <p:nvSpPr>
          <p:cNvPr id="4" name="Rectangle 2"/>
          <p:cNvSpPr>
            <a:spLocks noChangeArrowheads="1"/>
          </p:cNvSpPr>
          <p:nvPr/>
        </p:nvSpPr>
        <p:spPr bwMode="auto">
          <a:xfrm>
            <a:off x="1637731" y="0"/>
            <a:ext cx="9553433" cy="3166281"/>
          </a:xfrm>
          <a:prstGeom prst="rect">
            <a:avLst/>
          </a:prstGeom>
          <a:solidFill>
            <a:srgbClr val="00FFFF"/>
          </a:solidFill>
          <a:ln w="9525">
            <a:solidFill>
              <a:srgbClr val="000000"/>
            </a:solidFill>
            <a:miter lim="800000"/>
            <a:headEnd/>
            <a:tailEnd/>
          </a:ln>
        </p:spPr>
        <p:txBody>
          <a:bodyPr vert="horz" wrap="square" lIns="18000" tIns="0" rIns="18000" bIns="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ts val="800"/>
              </a:spcAft>
              <a:buClrTx/>
              <a:buSzTx/>
              <a:buFontTx/>
              <a:buNone/>
              <a:tabLst/>
            </a:pPr>
            <a:r>
              <a:rPr kumimoji="0" lang="tr-TR" sz="2400" b="0" i="0" u="none" strike="noStrike" cap="none" normalizeH="0" baseline="0" dirty="0" smtClean="0">
                <a:ln>
                  <a:noFill/>
                </a:ln>
                <a:solidFill>
                  <a:schemeClr val="tx1"/>
                </a:solidFill>
                <a:effectLst/>
                <a:latin typeface="Calibri" panose="020F0502020204030204" pitchFamily="34" charset="0"/>
              </a:rPr>
              <a:t>        Kendi başıma kitap seçip okumaya başladığım yaşı, tam olarak hatırlayamıyorum. Hatırladığım şu ki, okuyacağım kitabı evde olanların arasından kendim seçerdim. Satın alırken de kimi zaman kapağına bakar, kimi zaman içini karıştırır, kimi zaman da elimi uzatınca ilk dokunduğumu alırdım. Gece yarılarına kadar aç kurt gibi okurdum. Okuma tutkum şimdi de devam ediyor. Artık bugün kendimi yorumluyorum. Baskıdan, yönlendirilmekten hoşlanmıyorum. Kim bilir, küçükken  kitap seçiminde baskı yapılsaydı, belki de bugün bu tutkudan yoksun olurdum.</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 xmlns:p14="http://schemas.microsoft.com/office/powerpoint/2010/main" val="8388427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269368" y="244282"/>
            <a:ext cx="8911687" cy="1280890"/>
          </a:xfrm>
        </p:spPr>
        <p:txBody>
          <a:bodyPr>
            <a:normAutofit fontScale="90000"/>
          </a:bodyPr>
          <a:lstStyle/>
          <a:p>
            <a:r>
              <a:rPr lang="tr-TR" dirty="0" smtClean="0"/>
              <a:t>Eleme metodu kullanın. Soruyu cevaplamada doğru cevap olmayacak şıkları eleyin.</a:t>
            </a:r>
            <a:br>
              <a:rPr lang="tr-TR" dirty="0" smtClean="0"/>
            </a:br>
            <a:endParaRPr lang="tr-TR" dirty="0"/>
          </a:p>
        </p:txBody>
      </p:sp>
      <p:sp>
        <p:nvSpPr>
          <p:cNvPr id="3" name="2 İçerik Yer Tutucusu"/>
          <p:cNvSpPr>
            <a:spLocks noGrp="1"/>
          </p:cNvSpPr>
          <p:nvPr>
            <p:ph idx="1"/>
          </p:nvPr>
        </p:nvSpPr>
        <p:spPr>
          <a:xfrm>
            <a:off x="1533379" y="1828800"/>
            <a:ext cx="9971234" cy="5029200"/>
          </a:xfrm>
        </p:spPr>
        <p:txBody>
          <a:bodyPr>
            <a:noAutofit/>
          </a:bodyPr>
          <a:lstStyle/>
          <a:p>
            <a:r>
              <a:rPr lang="tr-TR" sz="2800" dirty="0" smtClean="0"/>
              <a:t>I-Kaymaklık</a:t>
            </a:r>
          </a:p>
          <a:p>
            <a:r>
              <a:rPr lang="tr-TR" sz="2800" dirty="0" smtClean="0"/>
              <a:t> </a:t>
            </a:r>
            <a:r>
              <a:rPr lang="tr-TR" sz="2800" dirty="0" smtClean="0"/>
              <a:t>II-Tema </a:t>
            </a:r>
          </a:p>
          <a:p>
            <a:r>
              <a:rPr lang="tr-TR" sz="2800" dirty="0" smtClean="0"/>
              <a:t>III-</a:t>
            </a:r>
            <a:r>
              <a:rPr lang="tr-TR" sz="2800" dirty="0" err="1" smtClean="0"/>
              <a:t>Çevko</a:t>
            </a:r>
            <a:r>
              <a:rPr lang="tr-TR" sz="2800" dirty="0" smtClean="0"/>
              <a:t> </a:t>
            </a:r>
          </a:p>
          <a:p>
            <a:pPr>
              <a:buNone/>
            </a:pPr>
            <a:r>
              <a:rPr lang="tr-TR" sz="2800" b="1" dirty="0" smtClean="0"/>
              <a:t>Yukarıdaki örgütlerden hangisi gönüllü insanlar tarafından kurulan örgütlerden değildir?</a:t>
            </a:r>
          </a:p>
          <a:p>
            <a:r>
              <a:rPr lang="tr-TR" sz="2800" dirty="0" smtClean="0"/>
              <a:t>A)III</a:t>
            </a:r>
            <a:endParaRPr lang="tr-TR" sz="2800" dirty="0" smtClean="0"/>
          </a:p>
          <a:p>
            <a:r>
              <a:rPr lang="tr-TR" sz="2800" dirty="0" smtClean="0"/>
              <a:t>B)I-II</a:t>
            </a:r>
            <a:endParaRPr lang="tr-TR" sz="2800" dirty="0" smtClean="0"/>
          </a:p>
          <a:p>
            <a:r>
              <a:rPr lang="tr-TR" sz="2800" dirty="0" smtClean="0"/>
              <a:t>C)I-II-III</a:t>
            </a:r>
          </a:p>
          <a:p>
            <a:r>
              <a:rPr lang="tr-TR" sz="2800" dirty="0" smtClean="0"/>
              <a:t>D)</a:t>
            </a:r>
            <a:r>
              <a:rPr lang="tr-TR" sz="2800" dirty="0" smtClean="0"/>
              <a:t> I</a:t>
            </a:r>
          </a:p>
        </p:txBody>
      </p:sp>
      <p:cxnSp>
        <p:nvCxnSpPr>
          <p:cNvPr id="4" name="Düz Bağlayıcı 4"/>
          <p:cNvCxnSpPr/>
          <p:nvPr/>
        </p:nvCxnSpPr>
        <p:spPr>
          <a:xfrm flipV="1">
            <a:off x="2079919" y="4392480"/>
            <a:ext cx="1119116" cy="491319"/>
          </a:xfrm>
          <a:prstGeom prst="line">
            <a:avLst/>
          </a:prstGeom>
        </p:spPr>
        <p:style>
          <a:lnRef idx="3">
            <a:schemeClr val="dk1"/>
          </a:lnRef>
          <a:fillRef idx="0">
            <a:schemeClr val="dk1"/>
          </a:fillRef>
          <a:effectRef idx="2">
            <a:schemeClr val="dk1"/>
          </a:effectRef>
          <a:fontRef idx="minor">
            <a:schemeClr val="tx1"/>
          </a:fontRef>
        </p:style>
      </p:cxnSp>
      <p:cxnSp>
        <p:nvCxnSpPr>
          <p:cNvPr id="5" name="Düz Bağlayıcı 4"/>
          <p:cNvCxnSpPr/>
          <p:nvPr/>
        </p:nvCxnSpPr>
        <p:spPr>
          <a:xfrm flipV="1">
            <a:off x="2136190" y="4969255"/>
            <a:ext cx="1119116" cy="491319"/>
          </a:xfrm>
          <a:prstGeom prst="line">
            <a:avLst/>
          </a:prstGeom>
        </p:spPr>
        <p:style>
          <a:lnRef idx="3">
            <a:schemeClr val="dk1"/>
          </a:lnRef>
          <a:fillRef idx="0">
            <a:schemeClr val="dk1"/>
          </a:fillRef>
          <a:effectRef idx="2">
            <a:schemeClr val="dk1"/>
          </a:effectRef>
          <a:fontRef idx="minor">
            <a:schemeClr val="tx1"/>
          </a:fontRef>
        </p:style>
      </p:cxnSp>
      <p:cxnSp>
        <p:nvCxnSpPr>
          <p:cNvPr id="6" name="Düz Bağlayıcı 4"/>
          <p:cNvCxnSpPr/>
          <p:nvPr/>
        </p:nvCxnSpPr>
        <p:spPr>
          <a:xfrm flipV="1">
            <a:off x="2389408" y="5588234"/>
            <a:ext cx="1119116" cy="491319"/>
          </a:xfrm>
          <a:prstGeom prst="line">
            <a:avLst/>
          </a:prstGeom>
        </p:spPr>
        <p:style>
          <a:lnRef idx="3">
            <a:schemeClr val="dk1"/>
          </a:lnRef>
          <a:fillRef idx="0">
            <a:schemeClr val="dk1"/>
          </a:fillRef>
          <a:effectRef idx="2">
            <a:schemeClr val="dk1"/>
          </a:effectRef>
          <a:fontRef idx="minor">
            <a:schemeClr val="tx1"/>
          </a:fontRef>
        </p:style>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64566" y="368490"/>
            <a:ext cx="10140046" cy="5919768"/>
          </a:xfrm>
        </p:spPr>
        <p:txBody>
          <a:bodyPr>
            <a:normAutofit fontScale="25000" lnSpcReduction="20000"/>
          </a:bodyPr>
          <a:lstStyle/>
          <a:p>
            <a:endParaRPr lang="tr-TR" dirty="0"/>
          </a:p>
          <a:p>
            <a:pPr>
              <a:buNone/>
            </a:pPr>
            <a:endParaRPr lang="tr-TR" sz="2400" dirty="0" smtClean="0"/>
          </a:p>
          <a:p>
            <a:r>
              <a:rPr lang="tr-TR" sz="12800" dirty="0" smtClean="0"/>
              <a:t>Birden </a:t>
            </a:r>
            <a:r>
              <a:rPr lang="tr-TR" sz="12800" dirty="0"/>
              <a:t>fazla şık arasında tereddütte kalırsanız size en yakın gelen cevabı işaretleyin. Cevaplarınızı değiştirmeyin. Soruyu okurken aklınıza gelen ilk şık genelde doğru cevaptır. </a:t>
            </a:r>
            <a:endParaRPr lang="tr-TR" sz="12800" dirty="0" smtClean="0"/>
          </a:p>
          <a:p>
            <a:endParaRPr lang="tr-TR" sz="12800" dirty="0" smtClean="0"/>
          </a:p>
          <a:p>
            <a:endParaRPr lang="tr-TR" sz="12800" dirty="0" smtClean="0"/>
          </a:p>
          <a:p>
            <a:r>
              <a:rPr lang="tr-TR" sz="12800" dirty="0" smtClean="0"/>
              <a:t>Cevapladığınız </a:t>
            </a:r>
            <a:r>
              <a:rPr lang="tr-TR" sz="12800" dirty="0"/>
              <a:t>sorunun doğru cevabı sonradan aklınıza geldiyse ve sonradan cevaplandırdığınız sorular daha önceki cevapladığınız soruların doğru cevabını çağrıştırdıysa cevap değişimini yapın. Bunun haricinde her değiştirdiğiniz cevap şıkkı büyük olasılıkla yanlış olacak.</a:t>
            </a:r>
          </a:p>
        </p:txBody>
      </p:sp>
    </p:spTree>
    <p:extLst>
      <p:ext uri="{BB962C8B-B14F-4D97-AF65-F5344CB8AC3E}">
        <p14:creationId xmlns="" xmlns:p14="http://schemas.microsoft.com/office/powerpoint/2010/main" val="18811304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532263"/>
            <a:ext cx="8915400" cy="5378959"/>
          </a:xfrm>
        </p:spPr>
        <p:txBody>
          <a:bodyPr>
            <a:normAutofit/>
          </a:bodyPr>
          <a:lstStyle/>
          <a:p>
            <a:r>
              <a:rPr lang="tr-TR" sz="2800" dirty="0"/>
              <a:t>Manastır şehri bir çok ülkenin </a:t>
            </a:r>
            <a:r>
              <a:rPr lang="tr-TR" sz="2800" dirty="0" smtClean="0"/>
              <a:t>konsolosunun </a:t>
            </a:r>
            <a:r>
              <a:rPr lang="tr-TR" sz="2800" dirty="0"/>
              <a:t>bulunduğu bir şehirdi, bu nedenle bu şehre konsolosluklar şehri de denmiştir. Bu bilgilere dayanarak Manastır şehri için aşağıdaki yargılardan hangisi söylenebilir? </a:t>
            </a:r>
            <a:br>
              <a:rPr lang="tr-TR" sz="2800" dirty="0"/>
            </a:br>
            <a:r>
              <a:rPr lang="tr-TR" sz="2800" dirty="0"/>
              <a:t/>
            </a:r>
            <a:br>
              <a:rPr lang="tr-TR" sz="2800" dirty="0"/>
            </a:br>
            <a:r>
              <a:rPr lang="tr-TR" sz="2800" dirty="0"/>
              <a:t>a) Siyasi açıdan çok önemlidir. </a:t>
            </a:r>
            <a:br>
              <a:rPr lang="tr-TR" sz="2800" dirty="0"/>
            </a:br>
            <a:r>
              <a:rPr lang="tr-TR" sz="2800" dirty="0"/>
              <a:t>b) Osmanlı Devleti'nin başkentidir. </a:t>
            </a:r>
            <a:br>
              <a:rPr lang="tr-TR" sz="2800" dirty="0"/>
            </a:br>
            <a:r>
              <a:rPr lang="tr-TR" sz="2800" dirty="0"/>
              <a:t>c) Uluslararası ticaretin merkezidir. </a:t>
            </a:r>
            <a:br>
              <a:rPr lang="tr-TR" sz="2800" dirty="0"/>
            </a:br>
            <a:r>
              <a:rPr lang="tr-TR" sz="2800" dirty="0"/>
              <a:t>d) Coğrafi olarak dağlık bir yapısı vardır </a:t>
            </a:r>
          </a:p>
        </p:txBody>
      </p:sp>
      <p:cxnSp>
        <p:nvCxnSpPr>
          <p:cNvPr id="5" name="Düz Bağlayıcı 4"/>
          <p:cNvCxnSpPr/>
          <p:nvPr/>
        </p:nvCxnSpPr>
        <p:spPr>
          <a:xfrm flipV="1">
            <a:off x="7383439" y="3548418"/>
            <a:ext cx="1119116" cy="491319"/>
          </a:xfrm>
          <a:prstGeom prst="line">
            <a:avLst/>
          </a:prstGeom>
        </p:spPr>
        <p:style>
          <a:lnRef idx="3">
            <a:schemeClr val="dk1"/>
          </a:lnRef>
          <a:fillRef idx="0">
            <a:schemeClr val="dk1"/>
          </a:fillRef>
          <a:effectRef idx="2">
            <a:schemeClr val="dk1"/>
          </a:effectRef>
          <a:fontRef idx="minor">
            <a:schemeClr val="tx1"/>
          </a:fontRef>
        </p:style>
      </p:cxnSp>
      <p:cxnSp>
        <p:nvCxnSpPr>
          <p:cNvPr id="7" name="Düz Bağlayıcı 6"/>
          <p:cNvCxnSpPr/>
          <p:nvPr/>
        </p:nvCxnSpPr>
        <p:spPr>
          <a:xfrm flipV="1">
            <a:off x="7820167" y="3944203"/>
            <a:ext cx="1173708" cy="450376"/>
          </a:xfrm>
          <a:prstGeom prst="line">
            <a:avLst/>
          </a:prstGeom>
        </p:spPr>
        <p:style>
          <a:lnRef idx="3">
            <a:schemeClr val="dk1"/>
          </a:lnRef>
          <a:fillRef idx="0">
            <a:schemeClr val="dk1"/>
          </a:fillRef>
          <a:effectRef idx="2">
            <a:schemeClr val="dk1"/>
          </a:effectRef>
          <a:fontRef idx="minor">
            <a:schemeClr val="tx1"/>
          </a:fontRef>
        </p:style>
      </p:cxnSp>
      <p:cxnSp>
        <p:nvCxnSpPr>
          <p:cNvPr id="9" name="Düz Bağlayıcı 8"/>
          <p:cNvCxnSpPr/>
          <p:nvPr/>
        </p:nvCxnSpPr>
        <p:spPr>
          <a:xfrm flipV="1">
            <a:off x="8352430" y="4394579"/>
            <a:ext cx="859809" cy="477672"/>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 xmlns:p14="http://schemas.microsoft.com/office/powerpoint/2010/main" val="35078757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464023"/>
            <a:ext cx="8915400" cy="5868537"/>
          </a:xfrm>
        </p:spPr>
        <p:txBody>
          <a:bodyPr/>
          <a:lstStyle/>
          <a:p>
            <a:r>
              <a:rPr lang="tr-TR" sz="3600" dirty="0" err="1" smtClean="0"/>
              <a:t>M.Kemal</a:t>
            </a:r>
            <a:r>
              <a:rPr lang="tr-TR" sz="3600" dirty="0" smtClean="0"/>
              <a:t> hangi cephelerde </a:t>
            </a:r>
            <a:r>
              <a:rPr lang="tr-TR" sz="3600" b="1" u="sng" dirty="0" smtClean="0"/>
              <a:t>savaşmamıştır?</a:t>
            </a:r>
          </a:p>
          <a:p>
            <a:r>
              <a:rPr lang="tr-TR" sz="3600" dirty="0" smtClean="0"/>
              <a:t>A)Kafkas cephesi</a:t>
            </a:r>
          </a:p>
          <a:p>
            <a:r>
              <a:rPr lang="tr-TR" sz="3600" dirty="0" smtClean="0"/>
              <a:t>B) Çanakkale cephesi</a:t>
            </a:r>
          </a:p>
          <a:p>
            <a:r>
              <a:rPr lang="tr-TR" sz="3600" dirty="0" smtClean="0"/>
              <a:t>C)Irak </a:t>
            </a:r>
            <a:r>
              <a:rPr lang="tr-TR" sz="3600" dirty="0"/>
              <a:t>cephesi </a:t>
            </a:r>
          </a:p>
          <a:p>
            <a:r>
              <a:rPr lang="tr-TR" sz="3600" dirty="0" smtClean="0"/>
              <a:t>D)Suriye- Filistin cephesi </a:t>
            </a:r>
          </a:p>
          <a:p>
            <a:endParaRPr lang="tr-TR" dirty="0"/>
          </a:p>
        </p:txBody>
      </p:sp>
      <p:cxnSp>
        <p:nvCxnSpPr>
          <p:cNvPr id="6" name="Düz Bağlayıcı 5"/>
          <p:cNvCxnSpPr/>
          <p:nvPr/>
        </p:nvCxnSpPr>
        <p:spPr>
          <a:xfrm flipV="1">
            <a:off x="6196083" y="1460310"/>
            <a:ext cx="1146413" cy="736981"/>
          </a:xfrm>
          <a:prstGeom prst="line">
            <a:avLst/>
          </a:prstGeom>
        </p:spPr>
        <p:style>
          <a:lnRef idx="3">
            <a:schemeClr val="dk1"/>
          </a:lnRef>
          <a:fillRef idx="0">
            <a:schemeClr val="dk1"/>
          </a:fillRef>
          <a:effectRef idx="2">
            <a:schemeClr val="dk1"/>
          </a:effectRef>
          <a:fontRef idx="minor">
            <a:schemeClr val="tx1"/>
          </a:fontRef>
        </p:style>
      </p:cxnSp>
      <p:cxnSp>
        <p:nvCxnSpPr>
          <p:cNvPr id="8" name="Düz Bağlayıcı 7"/>
          <p:cNvCxnSpPr/>
          <p:nvPr/>
        </p:nvCxnSpPr>
        <p:spPr>
          <a:xfrm flipV="1">
            <a:off x="7060560" y="3398291"/>
            <a:ext cx="1046210" cy="866635"/>
          </a:xfrm>
          <a:prstGeom prst="line">
            <a:avLst/>
          </a:prstGeom>
        </p:spPr>
        <p:style>
          <a:lnRef idx="3">
            <a:schemeClr val="dk1"/>
          </a:lnRef>
          <a:fillRef idx="0">
            <a:schemeClr val="dk1"/>
          </a:fillRef>
          <a:effectRef idx="2">
            <a:schemeClr val="dk1"/>
          </a:effectRef>
          <a:fontRef idx="minor">
            <a:schemeClr val="tx1"/>
          </a:fontRef>
        </p:style>
      </p:cxnSp>
      <p:cxnSp>
        <p:nvCxnSpPr>
          <p:cNvPr id="10" name="Düz Bağlayıcı 9"/>
          <p:cNvCxnSpPr/>
          <p:nvPr/>
        </p:nvCxnSpPr>
        <p:spPr>
          <a:xfrm flipV="1">
            <a:off x="6864824" y="2197291"/>
            <a:ext cx="1009934" cy="818865"/>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 xmlns:p14="http://schemas.microsoft.com/office/powerpoint/2010/main" val="42581232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477672"/>
            <a:ext cx="8915400" cy="5936776"/>
          </a:xfrm>
        </p:spPr>
        <p:txBody>
          <a:bodyPr/>
          <a:lstStyle/>
          <a:p>
            <a:r>
              <a:rPr lang="tr-TR" sz="2800" dirty="0">
                <a:latin typeface="Comic Sans MS" panose="030F0702030302020204" pitchFamily="66" charset="0"/>
              </a:rPr>
              <a:t>Cevap şıklarından sorunun çözümüne gitmek de test tekniğinde önemli bir yoldur. Yüzde yüze emin olmadığınız sorularda şıkları eleyerek doğru cevaba yaklaşabilirsiniz.</a:t>
            </a:r>
          </a:p>
          <a:p>
            <a:endParaRPr lang="tr-TR" dirty="0" smtClean="0"/>
          </a:p>
          <a:p>
            <a:endParaRPr lang="tr-TR" dirty="0"/>
          </a:p>
        </p:txBody>
      </p:sp>
    </p:spTree>
    <p:extLst>
      <p:ext uri="{BB962C8B-B14F-4D97-AF65-F5344CB8AC3E}">
        <p14:creationId xmlns="" xmlns:p14="http://schemas.microsoft.com/office/powerpoint/2010/main" val="32539908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89212" y="182880"/>
            <a:ext cx="8915400" cy="5728342"/>
          </a:xfrm>
        </p:spPr>
        <p:txBody>
          <a:bodyPr/>
          <a:lstStyle/>
          <a:p>
            <a:r>
              <a:rPr lang="pt-BR" sz="4400" dirty="0" smtClean="0"/>
              <a:t>"a</a:t>
            </a:r>
            <a:r>
              <a:rPr lang="pt-BR" sz="4400" baseline="30000" dirty="0" smtClean="0"/>
              <a:t>2 </a:t>
            </a:r>
            <a:r>
              <a:rPr lang="pt-BR" sz="4400" dirty="0" smtClean="0"/>
              <a:t>= 64" ise </a:t>
            </a:r>
            <a:r>
              <a:rPr lang="pt-BR" sz="4400" b="1" dirty="0" smtClean="0"/>
              <a:t>"a" kaçtır?</a:t>
            </a:r>
            <a:r>
              <a:rPr lang="pt-BR" sz="4400" dirty="0" smtClean="0"/>
              <a:t>  </a:t>
            </a:r>
          </a:p>
          <a:p>
            <a:r>
              <a:rPr lang="pt-BR" sz="4400" dirty="0" smtClean="0"/>
              <a:t>A</a:t>
            </a:r>
            <a:r>
              <a:rPr lang="tr-TR" sz="4400" dirty="0" smtClean="0"/>
              <a:t>)</a:t>
            </a:r>
            <a:r>
              <a:rPr lang="pt-BR" sz="4400" dirty="0" smtClean="0"/>
              <a:t>2</a:t>
            </a:r>
            <a:endParaRPr lang="pt-BR" sz="4400" dirty="0" smtClean="0"/>
          </a:p>
          <a:p>
            <a:r>
              <a:rPr lang="pt-BR" sz="4400" dirty="0" smtClean="0"/>
              <a:t>B</a:t>
            </a:r>
            <a:r>
              <a:rPr lang="tr-TR" sz="4400" dirty="0" smtClean="0"/>
              <a:t>)</a:t>
            </a:r>
            <a:r>
              <a:rPr lang="pt-BR" sz="4400" dirty="0" smtClean="0"/>
              <a:t>4</a:t>
            </a:r>
            <a:endParaRPr lang="pt-BR" sz="4400" dirty="0" smtClean="0"/>
          </a:p>
          <a:p>
            <a:r>
              <a:rPr lang="pt-BR" sz="4400" dirty="0" smtClean="0"/>
              <a:t>C</a:t>
            </a:r>
            <a:r>
              <a:rPr lang="tr-TR" sz="4400" dirty="0" smtClean="0"/>
              <a:t>)</a:t>
            </a:r>
            <a:r>
              <a:rPr lang="pt-BR" sz="4400" dirty="0" smtClean="0"/>
              <a:t>6</a:t>
            </a:r>
            <a:endParaRPr lang="tr-TR" sz="4400" dirty="0" smtClean="0"/>
          </a:p>
          <a:p>
            <a:r>
              <a:rPr lang="tr-TR" sz="4400" dirty="0" smtClean="0"/>
              <a:t>D)8</a:t>
            </a:r>
            <a:endParaRPr lang="pt-BR" sz="4400" dirty="0" smtClean="0"/>
          </a:p>
          <a:p>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518615"/>
            <a:ext cx="8915400" cy="6059606"/>
          </a:xfrm>
        </p:spPr>
        <p:txBody>
          <a:bodyPr>
            <a:normAutofit/>
          </a:bodyPr>
          <a:lstStyle/>
          <a:p>
            <a:r>
              <a:rPr kumimoji="1" lang="tr-TR" sz="2800" dirty="0" smtClean="0">
                <a:latin typeface="Comic Sans MS" panose="030F0702030302020204" pitchFamily="66" charset="0"/>
              </a:rPr>
              <a:t>Bir </a:t>
            </a:r>
            <a:r>
              <a:rPr kumimoji="1" lang="tr-TR" sz="2800" dirty="0" smtClean="0">
                <a:latin typeface="Comic Sans MS" panose="030F0702030302020204" pitchFamily="66" charset="0"/>
              </a:rPr>
              <a:t>soruda belirli bir süre geçtiği halde çözüme ulaşamazsanız soruyu bırakın. Sınavlarda soruların ağırlık derecesi farklı ancak bütün soruların puan değeri aynıdır. </a:t>
            </a:r>
            <a:endParaRPr lang="tr-TR" sz="2800" dirty="0" smtClean="0">
              <a:latin typeface="Comic Sans MS" panose="030F0702030302020204" pitchFamily="66" charset="0"/>
            </a:endParaRPr>
          </a:p>
          <a:p>
            <a:endParaRPr lang="tr-TR" sz="2800" dirty="0">
              <a:latin typeface="Comic Sans MS" panose="030F0702030302020204" pitchFamily="66" charset="0"/>
            </a:endParaRPr>
          </a:p>
          <a:p>
            <a:endParaRPr lang="tr-TR" dirty="0" smtClean="0"/>
          </a:p>
          <a:p>
            <a:r>
              <a:rPr lang="tr-TR" sz="2800" b="1" dirty="0">
                <a:latin typeface="Comic Sans MS" panose="030F0702030302020204" pitchFamily="66" charset="0"/>
              </a:rPr>
              <a:t>Turlu Soru Çözme Yöntemi</a:t>
            </a:r>
            <a:r>
              <a:rPr lang="tr-TR" sz="2800" dirty="0">
                <a:latin typeface="Comic Sans MS" panose="030F0702030302020204" pitchFamily="66" charset="0"/>
              </a:rPr>
              <a:t> testteki her soruyu incelemenize yardımcı olur. Cevaplandırılmayan soruları soru kitapçığında bir işaret veya simge ile </a:t>
            </a:r>
            <a:r>
              <a:rPr lang="tr-TR" sz="2800" dirty="0" err="1">
                <a:latin typeface="Comic Sans MS" panose="030F0702030302020204" pitchFamily="66" charset="0"/>
              </a:rPr>
              <a:t>simgelendirmek</a:t>
            </a:r>
            <a:r>
              <a:rPr lang="tr-TR" sz="2800" dirty="0">
                <a:latin typeface="Comic Sans MS" panose="030F0702030302020204" pitchFamily="66" charset="0"/>
              </a:rPr>
              <a:t> o soruların ikinci turda daha kolay bulunmasını sağlar.</a:t>
            </a:r>
          </a:p>
          <a:p>
            <a:endParaRPr lang="tr-TR" dirty="0"/>
          </a:p>
        </p:txBody>
      </p:sp>
    </p:spTree>
    <p:extLst>
      <p:ext uri="{BB962C8B-B14F-4D97-AF65-F5344CB8AC3E}">
        <p14:creationId xmlns="" xmlns:p14="http://schemas.microsoft.com/office/powerpoint/2010/main" val="13396955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ctrTitle"/>
          </p:nvPr>
        </p:nvSpPr>
        <p:spPr bwMode="auto">
          <a:xfrm>
            <a:off x="1701421" y="124887"/>
            <a:ext cx="9144000" cy="2387600"/>
          </a:xfrm>
          <a:prstGeom prst="rect">
            <a:avLst/>
          </a:prstGeom>
          <a:solidFill>
            <a:schemeClr val="bg1">
              <a:alpha val="50195"/>
            </a:schemeClr>
          </a:solidFill>
          <a:ln w="76200">
            <a:solidFill>
              <a:schemeClr val="tx1"/>
            </a:solid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5400">
                <a:solidFill>
                  <a:schemeClr val="tx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3600">
                <a:solidFill>
                  <a:schemeClr val="tx2"/>
                </a:solidFill>
                <a:effectLst>
                  <a:outerShdw blurRad="38100" dist="38100" dir="2700000" algn="tl">
                    <a:srgbClr val="C0C0C0"/>
                  </a:outerShdw>
                </a:effectLst>
                <a:latin typeface="Arial" charset="0"/>
              </a:defRPr>
            </a:lvl2pPr>
            <a:lvl3pPr algn="l" rtl="0" eaLnBrk="0" fontAlgn="base" hangingPunct="0">
              <a:spcBef>
                <a:spcPct val="0"/>
              </a:spcBef>
              <a:spcAft>
                <a:spcPct val="0"/>
              </a:spcAft>
              <a:defRPr sz="3600">
                <a:solidFill>
                  <a:schemeClr val="tx2"/>
                </a:solidFill>
                <a:effectLst>
                  <a:outerShdw blurRad="38100" dist="38100" dir="2700000" algn="tl">
                    <a:srgbClr val="C0C0C0"/>
                  </a:outerShdw>
                </a:effectLst>
                <a:latin typeface="Arial" charset="0"/>
              </a:defRPr>
            </a:lvl3pPr>
            <a:lvl4pPr algn="l" rtl="0" eaLnBrk="0" fontAlgn="base" hangingPunct="0">
              <a:spcBef>
                <a:spcPct val="0"/>
              </a:spcBef>
              <a:spcAft>
                <a:spcPct val="0"/>
              </a:spcAft>
              <a:defRPr sz="3600">
                <a:solidFill>
                  <a:schemeClr val="tx2"/>
                </a:solidFill>
                <a:effectLst>
                  <a:outerShdw blurRad="38100" dist="38100" dir="2700000" algn="tl">
                    <a:srgbClr val="C0C0C0"/>
                  </a:outerShdw>
                </a:effectLst>
                <a:latin typeface="Arial" charset="0"/>
              </a:defRPr>
            </a:lvl4pPr>
            <a:lvl5pPr algn="l" rtl="0" eaLnBrk="0" fontAlgn="base" hangingPunct="0">
              <a:spcBef>
                <a:spcPct val="0"/>
              </a:spcBef>
              <a:spcAft>
                <a:spcPct val="0"/>
              </a:spcAft>
              <a:defRPr sz="3600">
                <a:solidFill>
                  <a:schemeClr val="tx2"/>
                </a:solidFill>
                <a:effectLst>
                  <a:outerShdw blurRad="38100" dist="38100" dir="2700000" algn="tl">
                    <a:srgbClr val="C0C0C0"/>
                  </a:outerShdw>
                </a:effectLst>
                <a:latin typeface="Arial" charset="0"/>
              </a:defRPr>
            </a:lvl5pPr>
            <a:lvl6pPr marL="457200" algn="l" rtl="0" fontAlgn="base">
              <a:spcBef>
                <a:spcPct val="0"/>
              </a:spcBef>
              <a:spcAft>
                <a:spcPct val="0"/>
              </a:spcAft>
              <a:defRPr sz="3600">
                <a:solidFill>
                  <a:schemeClr val="tx2"/>
                </a:solidFill>
                <a:effectLst>
                  <a:outerShdw blurRad="38100" dist="38100" dir="2700000" algn="tl">
                    <a:srgbClr val="C0C0C0"/>
                  </a:outerShdw>
                </a:effectLst>
                <a:latin typeface="Arial" charset="0"/>
              </a:defRPr>
            </a:lvl6pPr>
            <a:lvl7pPr marL="914400" algn="l" rtl="0" fontAlgn="base">
              <a:spcBef>
                <a:spcPct val="0"/>
              </a:spcBef>
              <a:spcAft>
                <a:spcPct val="0"/>
              </a:spcAft>
              <a:defRPr sz="3600">
                <a:solidFill>
                  <a:schemeClr val="tx2"/>
                </a:solidFill>
                <a:effectLst>
                  <a:outerShdw blurRad="38100" dist="38100" dir="2700000" algn="tl">
                    <a:srgbClr val="C0C0C0"/>
                  </a:outerShdw>
                </a:effectLst>
                <a:latin typeface="Arial" charset="0"/>
              </a:defRPr>
            </a:lvl7pPr>
            <a:lvl8pPr marL="1371600" algn="l" rtl="0" fontAlgn="base">
              <a:spcBef>
                <a:spcPct val="0"/>
              </a:spcBef>
              <a:spcAft>
                <a:spcPct val="0"/>
              </a:spcAft>
              <a:defRPr sz="3600">
                <a:solidFill>
                  <a:schemeClr val="tx2"/>
                </a:solidFill>
                <a:effectLst>
                  <a:outerShdw blurRad="38100" dist="38100" dir="2700000" algn="tl">
                    <a:srgbClr val="C0C0C0"/>
                  </a:outerShdw>
                </a:effectLst>
                <a:latin typeface="Arial" charset="0"/>
              </a:defRPr>
            </a:lvl8pPr>
            <a:lvl9pPr marL="1828800" algn="l" rtl="0" fontAlgn="base">
              <a:spcBef>
                <a:spcPct val="0"/>
              </a:spcBef>
              <a:spcAft>
                <a:spcPct val="0"/>
              </a:spcAft>
              <a:defRPr sz="3600">
                <a:solidFill>
                  <a:schemeClr val="tx2"/>
                </a:solidFill>
                <a:effectLst>
                  <a:outerShdw blurRad="38100" dist="38100" dir="2700000" algn="tl">
                    <a:srgbClr val="C0C0C0"/>
                  </a:outerShdw>
                </a:effectLst>
                <a:latin typeface="Arial" charset="0"/>
              </a:defRPr>
            </a:lvl9pPr>
          </a:lstStyle>
          <a:p>
            <a:pPr eaLnBrk="1" hangingPunct="1"/>
            <a:r>
              <a:rPr lang="tr-TR" b="1" smtClean="0">
                <a:effectLst/>
                <a:latin typeface="Comic Sans MS" panose="030F0702030302020204" pitchFamily="66" charset="0"/>
              </a:rPr>
              <a:t>TEST ÇÖZME TEKNİKLERİ</a:t>
            </a:r>
          </a:p>
        </p:txBody>
      </p:sp>
      <p:sp>
        <p:nvSpPr>
          <p:cNvPr id="3" name="Alt Başlık 2"/>
          <p:cNvSpPr>
            <a:spLocks noGrp="1"/>
          </p:cNvSpPr>
          <p:nvPr>
            <p:ph type="subTitle" idx="1"/>
          </p:nvPr>
        </p:nvSpPr>
        <p:spPr>
          <a:xfrm>
            <a:off x="1701421" y="2851411"/>
            <a:ext cx="9144000" cy="3835991"/>
          </a:xfrm>
        </p:spPr>
        <p:txBody>
          <a:bodyPr/>
          <a:lstStyle/>
          <a:p>
            <a:r>
              <a:rPr lang="tr-TR" b="1" dirty="0" smtClean="0">
                <a:solidFill>
                  <a:srgbClr val="E3637B"/>
                </a:solidFill>
                <a:effectLst/>
                <a:latin typeface="Comic Sans MS" panose="030F0702030302020204" pitchFamily="66" charset="0"/>
              </a:rPr>
              <a:t>TEST ÇÖZMEDE ÜÇ UNSUR ÖNEMLİDİR:</a:t>
            </a:r>
          </a:p>
          <a:p>
            <a:pPr>
              <a:lnSpc>
                <a:spcPct val="80000"/>
              </a:lnSpc>
            </a:pPr>
            <a:r>
              <a:rPr lang="tr-TR" sz="2800" b="1" u="sng" dirty="0">
                <a:latin typeface="Comic Sans MS" panose="030F0702030302020204" pitchFamily="66" charset="0"/>
              </a:rPr>
              <a:t>Bilgi :</a:t>
            </a:r>
            <a:r>
              <a:rPr lang="tr-TR" sz="2800" u="sng" dirty="0">
                <a:latin typeface="Comic Sans MS" panose="030F0702030302020204" pitchFamily="66" charset="0"/>
              </a:rPr>
              <a:t> </a:t>
            </a:r>
            <a:r>
              <a:rPr lang="tr-TR" sz="2800" dirty="0">
                <a:latin typeface="Comic Sans MS" panose="030F0702030302020204" pitchFamily="66" charset="0"/>
              </a:rPr>
              <a:t>Öğrenme ile kazanılır. Tekrar ile pekiştirilir. </a:t>
            </a:r>
          </a:p>
          <a:p>
            <a:pPr>
              <a:lnSpc>
                <a:spcPct val="80000"/>
              </a:lnSpc>
            </a:pPr>
            <a:r>
              <a:rPr lang="tr-TR" sz="2800" b="1" u="sng" dirty="0">
                <a:latin typeface="Comic Sans MS" panose="030F0702030302020204" pitchFamily="66" charset="0"/>
              </a:rPr>
              <a:t>Yorum:</a:t>
            </a:r>
            <a:r>
              <a:rPr lang="tr-TR" sz="2800" u="sng" dirty="0">
                <a:latin typeface="Comic Sans MS" panose="030F0702030302020204" pitchFamily="66" charset="0"/>
              </a:rPr>
              <a:t> </a:t>
            </a:r>
            <a:r>
              <a:rPr lang="tr-TR" sz="2800" dirty="0">
                <a:latin typeface="Comic Sans MS" panose="030F0702030302020204" pitchFamily="66" charset="0"/>
              </a:rPr>
              <a:t>Öğrenilen ve tekrar ile pekiştirilen bilgi ile ilgili düşünce geliştirme veya bilgiye farklı açılardan bakabilme gücünü ifade eder. </a:t>
            </a:r>
          </a:p>
          <a:p>
            <a:pPr>
              <a:lnSpc>
                <a:spcPct val="80000"/>
              </a:lnSpc>
            </a:pPr>
            <a:r>
              <a:rPr lang="tr-TR" sz="2800" b="1" u="sng" dirty="0">
                <a:latin typeface="Comic Sans MS" panose="030F0702030302020204" pitchFamily="66" charset="0"/>
              </a:rPr>
              <a:t>Hız:</a:t>
            </a:r>
            <a:r>
              <a:rPr lang="tr-TR" sz="2800" u="sng" dirty="0">
                <a:latin typeface="Comic Sans MS" panose="030F0702030302020204" pitchFamily="66" charset="0"/>
              </a:rPr>
              <a:t> </a:t>
            </a:r>
            <a:r>
              <a:rPr lang="tr-TR" sz="2800" dirty="0">
                <a:latin typeface="Comic Sans MS" panose="030F0702030302020204" pitchFamily="66" charset="0"/>
              </a:rPr>
              <a:t>Kazanılan bilgiye ve elde edilen yorum gücüne ait problemlerin belli zaman içinde çözülmesidir. Hız, test çözerken zamanı etkin bir biçimde kullanmanıza yardım eder.</a:t>
            </a:r>
          </a:p>
          <a:p>
            <a:endParaRPr lang="tr-TR" dirty="0"/>
          </a:p>
        </p:txBody>
      </p:sp>
    </p:spTree>
    <p:extLst>
      <p:ext uri="{BB962C8B-B14F-4D97-AF65-F5344CB8AC3E}">
        <p14:creationId xmlns="" xmlns:p14="http://schemas.microsoft.com/office/powerpoint/2010/main" val="18412598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 name="3 İçerik Yer Tutucusu" descr="4932741a9336a310645d88b0e699b79de5fcb9c20c003-0-1024.png"/>
          <p:cNvPicPr>
            <a:picLocks noGrp="1" noChangeAspect="1"/>
          </p:cNvPicPr>
          <p:nvPr>
            <p:ph idx="1"/>
          </p:nvPr>
        </p:nvPicPr>
        <p:blipFill>
          <a:blip r:embed="rId2" cstate="print"/>
          <a:stretch>
            <a:fillRect/>
          </a:stretch>
        </p:blipFill>
        <p:spPr>
          <a:xfrm>
            <a:off x="3545059" y="168813"/>
            <a:ext cx="5359790" cy="663804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sz="3200" dirty="0" smtClean="0">
                <a:latin typeface="Comic Sans MS" panose="030F0702030302020204" pitchFamily="66" charset="0"/>
              </a:rPr>
              <a:t>Cevap şıklarında cevaba benzeyecek bazen iki bazen üç şık bulunur. Bunlara çeldirici adı verilir. Çeldiriciler ilk bakışta cevap gibi algılanabilir. Bu tip sorularda cevap genellikle soru metninde saklıdır.</a:t>
            </a:r>
          </a:p>
          <a:p>
            <a:endParaRPr lang="tr-T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518615"/>
            <a:ext cx="8915400" cy="5392607"/>
          </a:xfrm>
        </p:spPr>
        <p:txBody>
          <a:bodyPr>
            <a:normAutofit/>
          </a:bodyPr>
          <a:lstStyle/>
          <a:p>
            <a:r>
              <a:rPr lang="tr-TR" sz="3600" dirty="0"/>
              <a:t/>
            </a:r>
            <a:br>
              <a:rPr lang="tr-TR" sz="3600" dirty="0"/>
            </a:br>
            <a:r>
              <a:rPr lang="tr-TR" sz="3600" dirty="0"/>
              <a:t>   Atatürk ün değişik alanlarda gerçekleştirdiği inkılaplar onun hangi özelliğini gösterir?</a:t>
            </a:r>
            <a:br>
              <a:rPr lang="tr-TR" sz="3600" dirty="0"/>
            </a:br>
            <a:r>
              <a:rPr lang="tr-TR" sz="3600" dirty="0"/>
              <a:t>A)   Eğitimciliğini</a:t>
            </a:r>
            <a:br>
              <a:rPr lang="tr-TR" sz="3600" dirty="0"/>
            </a:br>
            <a:r>
              <a:rPr lang="tr-TR" sz="3600" dirty="0"/>
              <a:t>B)   Yöneticiliğini </a:t>
            </a:r>
            <a:br>
              <a:rPr lang="tr-TR" sz="3600" dirty="0"/>
            </a:br>
            <a:r>
              <a:rPr lang="tr-TR" sz="3600" dirty="0"/>
              <a:t>C)   Çok Yönlülüğünü </a:t>
            </a:r>
            <a:br>
              <a:rPr lang="tr-TR" sz="3600" dirty="0"/>
            </a:br>
            <a:r>
              <a:rPr lang="tr-TR" sz="3600" dirty="0"/>
              <a:t>D)   Rehberliğini</a:t>
            </a:r>
          </a:p>
        </p:txBody>
      </p:sp>
    </p:spTree>
    <p:extLst>
      <p:ext uri="{BB962C8B-B14F-4D97-AF65-F5344CB8AC3E}">
        <p14:creationId xmlns="" xmlns:p14="http://schemas.microsoft.com/office/powerpoint/2010/main" val="20586976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477672"/>
            <a:ext cx="8915400" cy="5433550"/>
          </a:xfrm>
        </p:spPr>
        <p:txBody>
          <a:bodyPr>
            <a:normAutofit/>
          </a:bodyPr>
          <a:lstStyle/>
          <a:p>
            <a:r>
              <a:rPr lang="tr-TR" sz="2400" dirty="0"/>
              <a:t>Her testte bilgi seviyesinin altında ve üstünde sorularla </a:t>
            </a:r>
            <a:r>
              <a:rPr lang="tr-TR" sz="2400" dirty="0" smtClean="0"/>
              <a:t>karşılaşırsınız. </a:t>
            </a:r>
            <a:endParaRPr lang="tr-TR" sz="2400" dirty="0" smtClean="0"/>
          </a:p>
          <a:p>
            <a:r>
              <a:rPr lang="tr-TR" sz="2400" dirty="0" smtClean="0"/>
              <a:t>Ancak </a:t>
            </a:r>
            <a:r>
              <a:rPr lang="tr-TR" sz="2400" dirty="0"/>
              <a:t>testin genelini standart bilgi </a:t>
            </a:r>
            <a:r>
              <a:rPr lang="tr-TR" sz="2400" dirty="0" smtClean="0"/>
              <a:t>birikimi </a:t>
            </a:r>
            <a:r>
              <a:rPr lang="tr-TR" sz="2400" dirty="0"/>
              <a:t>ve yorum gücüyle çözülebilecek sorular </a:t>
            </a:r>
            <a:r>
              <a:rPr lang="tr-TR" sz="2400" dirty="0" smtClean="0"/>
              <a:t>oluşturur</a:t>
            </a:r>
            <a:r>
              <a:rPr lang="tr-TR" sz="2400" dirty="0" smtClean="0"/>
              <a:t>.</a:t>
            </a:r>
          </a:p>
          <a:p>
            <a:r>
              <a:rPr lang="tr-TR" sz="2400" dirty="0" smtClean="0"/>
              <a:t> </a:t>
            </a:r>
            <a:r>
              <a:rPr lang="tr-TR" sz="2400" b="1" dirty="0" smtClean="0"/>
              <a:t>%</a:t>
            </a:r>
            <a:r>
              <a:rPr lang="tr-TR" sz="2400" b="1" dirty="0"/>
              <a:t>10’u </a:t>
            </a:r>
            <a:r>
              <a:rPr lang="tr-TR" sz="2400" dirty="0" smtClean="0"/>
              <a:t>çok </a:t>
            </a:r>
            <a:r>
              <a:rPr lang="tr-TR" sz="2400" dirty="0"/>
              <a:t>kolay, </a:t>
            </a:r>
            <a:endParaRPr lang="tr-TR" sz="2400" dirty="0" smtClean="0"/>
          </a:p>
          <a:p>
            <a:r>
              <a:rPr lang="tr-TR" sz="4800" b="1" dirty="0" smtClean="0"/>
              <a:t>%80</a:t>
            </a:r>
            <a:r>
              <a:rPr lang="tr-TR" sz="4800" dirty="0" smtClean="0"/>
              <a:t>’i </a:t>
            </a:r>
            <a:r>
              <a:rPr lang="tr-TR" sz="4800" dirty="0" smtClean="0"/>
              <a:t>normal </a:t>
            </a:r>
          </a:p>
          <a:p>
            <a:r>
              <a:rPr lang="tr-TR" sz="2400" b="1" dirty="0" smtClean="0"/>
              <a:t>%10’u </a:t>
            </a:r>
            <a:r>
              <a:rPr lang="tr-TR" sz="2400" dirty="0" smtClean="0"/>
              <a:t>zor</a:t>
            </a:r>
            <a:endParaRPr lang="tr-TR" sz="2400" b="1" dirty="0" smtClean="0"/>
          </a:p>
          <a:p>
            <a:r>
              <a:rPr lang="tr-TR" sz="2400" b="1" dirty="0" smtClean="0"/>
              <a:t> </a:t>
            </a:r>
            <a:r>
              <a:rPr lang="tr-TR" sz="2400" dirty="0" smtClean="0"/>
              <a:t>bilgi </a:t>
            </a:r>
            <a:r>
              <a:rPr lang="tr-TR" sz="2400" dirty="0"/>
              <a:t>seviyesindedir. </a:t>
            </a:r>
            <a:endParaRPr lang="tr-TR" sz="2400" dirty="0" smtClean="0"/>
          </a:p>
          <a:p>
            <a:endParaRPr lang="tr-TR" sz="2400" dirty="0"/>
          </a:p>
          <a:p>
            <a:endParaRPr lang="tr-TR" sz="2400" dirty="0"/>
          </a:p>
          <a:p>
            <a:endParaRPr lang="tr-TR" dirty="0"/>
          </a:p>
        </p:txBody>
      </p:sp>
    </p:spTree>
    <p:extLst>
      <p:ext uri="{BB962C8B-B14F-4D97-AF65-F5344CB8AC3E}">
        <p14:creationId xmlns="" xmlns:p14="http://schemas.microsoft.com/office/powerpoint/2010/main" val="23633752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313899"/>
            <a:ext cx="8915400" cy="5923128"/>
          </a:xfrm>
        </p:spPr>
        <p:txBody>
          <a:bodyPr/>
          <a:lstStyle/>
          <a:p>
            <a:r>
              <a:rPr lang="tr-TR" sz="2800" dirty="0"/>
              <a:t>Kodlama her sorudan sonra </a:t>
            </a:r>
            <a:r>
              <a:rPr lang="tr-TR" sz="2800" dirty="0" smtClean="0"/>
              <a:t>yapılmalıdır.</a:t>
            </a:r>
          </a:p>
          <a:p>
            <a:endParaRPr lang="tr-TR" sz="2800" dirty="0"/>
          </a:p>
          <a:p>
            <a:r>
              <a:rPr lang="tr-TR" sz="2800" dirty="0">
                <a:latin typeface="Times New Roman" pitchFamily="18" charset="0"/>
              </a:rPr>
              <a:t>Soru içinde geçen ipuçlarından yararlanmayı bilin. Bunlar; </a:t>
            </a:r>
            <a:r>
              <a:rPr lang="tr-TR" sz="2800" u="sng" dirty="0">
                <a:latin typeface="Times New Roman" pitchFamily="18" charset="0"/>
              </a:rPr>
              <a:t>altı çizili</a:t>
            </a:r>
            <a:r>
              <a:rPr lang="tr-TR" sz="2800" dirty="0">
                <a:latin typeface="Times New Roman" pitchFamily="18" charset="0"/>
              </a:rPr>
              <a:t>, koyu puntoyla yazılmış, "tırnak içinde," değildir, olamaz, her zaman, hiç bir zaman, bütün,  zaman zaman, yoktur, vardır, birbirinden farklı, birbirine benzer, eşdeğer, birden fazla, ayrı ayrı, iç içe, yan yana , ikisi bir arada, ana düşünce , yan düşünce, benzer düşünce , asla, genellikle, çoğu, vb.  ipuçlarıdır. </a:t>
            </a:r>
          </a:p>
          <a:p>
            <a:endParaRPr lang="tr-TR" dirty="0"/>
          </a:p>
        </p:txBody>
      </p:sp>
    </p:spTree>
    <p:extLst>
      <p:ext uri="{BB962C8B-B14F-4D97-AF65-F5344CB8AC3E}">
        <p14:creationId xmlns="" xmlns:p14="http://schemas.microsoft.com/office/powerpoint/2010/main" val="18854332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1" y="232012"/>
            <a:ext cx="9602789" cy="6318913"/>
          </a:xfrm>
        </p:spPr>
        <p:txBody>
          <a:bodyPr>
            <a:normAutofit/>
          </a:bodyPr>
          <a:lstStyle/>
          <a:p>
            <a:r>
              <a:rPr lang="tr-TR" sz="3200" dirty="0"/>
              <a:t>Eskiden bu köyde insanları horozlar uyan­dırırdı. Şimdiyse, serçeler ve diğer kuşlar gibi horozlar da </a:t>
            </a:r>
            <a:r>
              <a:rPr lang="tr-TR" sz="3200" u="sng" dirty="0"/>
              <a:t>bir köşeye çekilerek </a:t>
            </a:r>
            <a:r>
              <a:rPr lang="tr-TR" sz="3200" dirty="0"/>
              <a:t>ses­sizce hayatlarını sürdürüyorlar.</a:t>
            </a:r>
          </a:p>
          <a:p>
            <a:r>
              <a:rPr lang="tr-TR" sz="3200" b="1" dirty="0"/>
              <a:t>Bu paragraftaki altı çizili deyimin anlamı aşağıdakilerden hangisidir?</a:t>
            </a:r>
            <a:endParaRPr lang="tr-TR" sz="3200" dirty="0"/>
          </a:p>
          <a:p>
            <a:r>
              <a:rPr lang="tr-TR" sz="3200" dirty="0"/>
              <a:t>A)Kimsenin görmeyeceği bir yere saklanmak</a:t>
            </a:r>
          </a:p>
          <a:p>
            <a:r>
              <a:rPr lang="tr-TR" sz="3200" dirty="0"/>
              <a:t>B)Hiçbir işe karışmadan yaşamak</a:t>
            </a:r>
          </a:p>
          <a:p>
            <a:r>
              <a:rPr lang="tr-TR" sz="3200" dirty="0"/>
              <a:t>C)Bir yere yerleşmek, oturmak</a:t>
            </a:r>
          </a:p>
          <a:p>
            <a:r>
              <a:rPr lang="tr-TR" sz="3200" dirty="0"/>
              <a:t>D)Rahatına bakmak</a:t>
            </a:r>
          </a:p>
          <a:p>
            <a:endParaRPr lang="tr-TR" dirty="0"/>
          </a:p>
        </p:txBody>
      </p:sp>
    </p:spTree>
    <p:extLst>
      <p:ext uri="{BB962C8B-B14F-4D97-AF65-F5344CB8AC3E}">
        <p14:creationId xmlns="" xmlns:p14="http://schemas.microsoft.com/office/powerpoint/2010/main" val="25596705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545910"/>
            <a:ext cx="8915400" cy="5365312"/>
          </a:xfrm>
        </p:spPr>
        <p:txBody>
          <a:bodyPr/>
          <a:lstStyle/>
          <a:p>
            <a:r>
              <a:rPr lang="tr-TR" sz="2800" dirty="0"/>
              <a:t>Soruları okurken mutlaka kursun kalem kullanın ve önemli ipuçlarının </a:t>
            </a:r>
            <a:r>
              <a:rPr lang="tr-TR" sz="2800" dirty="0" smtClean="0"/>
              <a:t>altını </a:t>
            </a:r>
            <a:r>
              <a:rPr lang="tr-TR" sz="2800" dirty="0"/>
              <a:t>çizin</a:t>
            </a:r>
            <a:r>
              <a:rPr lang="tr-TR" sz="2800" dirty="0" smtClean="0"/>
              <a:t>.</a:t>
            </a:r>
          </a:p>
          <a:p>
            <a:endParaRPr lang="tr-TR" sz="2800" dirty="0"/>
          </a:p>
          <a:p>
            <a:r>
              <a:rPr lang="tr-TR" sz="3200" dirty="0"/>
              <a:t>Öncelikle soru cümlesini okuyarak ne isteniyorsa altını çizin ve </a:t>
            </a:r>
            <a:r>
              <a:rPr lang="tr-TR" sz="3200" dirty="0" smtClean="0"/>
              <a:t>aklınızdan </a:t>
            </a:r>
            <a:r>
              <a:rPr lang="tr-TR" sz="3200" dirty="0"/>
              <a:t>geçirin. Sonra metin kısmını okuyarak soruda sizden </a:t>
            </a:r>
            <a:r>
              <a:rPr lang="tr-TR" sz="3200" dirty="0" smtClean="0"/>
              <a:t>istenen </a:t>
            </a:r>
            <a:r>
              <a:rPr lang="tr-TR" sz="3200" dirty="0"/>
              <a:t>kelimelerin altını çizin. Daha sonra şıkları elemeye başlayın. </a:t>
            </a:r>
          </a:p>
          <a:p>
            <a:endParaRPr lang="tr-TR" dirty="0"/>
          </a:p>
        </p:txBody>
      </p:sp>
    </p:spTree>
    <p:extLst>
      <p:ext uri="{BB962C8B-B14F-4D97-AF65-F5344CB8AC3E}">
        <p14:creationId xmlns="" xmlns:p14="http://schemas.microsoft.com/office/powerpoint/2010/main" val="40126668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559558"/>
            <a:ext cx="8915400" cy="5351664"/>
          </a:xfrm>
        </p:spPr>
        <p:txBody>
          <a:bodyPr>
            <a:normAutofit fontScale="92500"/>
          </a:bodyPr>
          <a:lstStyle/>
          <a:p>
            <a:r>
              <a:rPr lang="tr-TR" sz="3200" dirty="0"/>
              <a:t>Bisiklet, kullanımı ve bakımı kolay bir araç­tır. Çok az yer kaplar; bir duvar kenarına ya da apartmanın bir köşesine rahatça bırakı­labilir. Mekanik bir karıncadır bisiklet. Ken­di ağırlığından birkaç kat fazla yükü taşır.</a:t>
            </a:r>
          </a:p>
          <a:p>
            <a:r>
              <a:rPr lang="tr-TR" sz="3200" dirty="0"/>
              <a:t> </a:t>
            </a:r>
          </a:p>
          <a:p>
            <a:r>
              <a:rPr lang="tr-TR" sz="3200" b="1" dirty="0"/>
              <a:t>Bu metinde aşağıdakilerden hangisi vardır?</a:t>
            </a:r>
            <a:endParaRPr lang="tr-TR" sz="3200" dirty="0"/>
          </a:p>
          <a:p>
            <a:r>
              <a:rPr lang="tr-TR" sz="3200" dirty="0"/>
              <a:t>A) Konuşturma                       B) Abartma</a:t>
            </a:r>
          </a:p>
          <a:p>
            <a:r>
              <a:rPr lang="tr-TR" sz="3200" dirty="0"/>
              <a:t>C) Benzetme                          D) Kişileştirme</a:t>
            </a:r>
          </a:p>
          <a:p>
            <a:endParaRPr lang="tr-TR" dirty="0"/>
          </a:p>
        </p:txBody>
      </p:sp>
    </p:spTree>
    <p:extLst>
      <p:ext uri="{BB962C8B-B14F-4D97-AF65-F5344CB8AC3E}">
        <p14:creationId xmlns="" xmlns:p14="http://schemas.microsoft.com/office/powerpoint/2010/main" val="89155771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545910"/>
            <a:ext cx="8915400" cy="5365312"/>
          </a:xfrm>
        </p:spPr>
        <p:txBody>
          <a:bodyPr/>
          <a:lstStyle/>
          <a:p>
            <a:r>
              <a:rPr lang="tr-TR" sz="2800" dirty="0"/>
              <a:t>Sınavda erken çıkmayın. Zamanı sonuna kadar kullanın. </a:t>
            </a:r>
            <a:endParaRPr lang="tr-TR" sz="2800" dirty="0" smtClean="0"/>
          </a:p>
          <a:p>
            <a:r>
              <a:rPr lang="tr-TR" sz="2800" dirty="0"/>
              <a:t>Soruları daha rahat muhakeme etmek, olaylar arasında bağlantılar kurmak için sınav esnasında zihninizi dinlendirin. Sınav sırasındaki heyecan, kaygı ve stres oksijen alımını olumsuz etkiler. Damarlardaki büzülmeler oksijen ve kan akışını zorlaştırır. Ara sıra düzenli bir derin nefes uygulaması yapın</a:t>
            </a:r>
          </a:p>
        </p:txBody>
      </p:sp>
    </p:spTree>
    <p:extLst>
      <p:ext uri="{BB962C8B-B14F-4D97-AF65-F5344CB8AC3E}">
        <p14:creationId xmlns="" xmlns:p14="http://schemas.microsoft.com/office/powerpoint/2010/main" val="313365943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 xmlns:p14="http://schemas.microsoft.com/office/powerpoint/2010/main" val="28444541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06823" y="468573"/>
            <a:ext cx="9721069" cy="5973170"/>
          </a:xfrm>
        </p:spPr>
        <p:txBody>
          <a:bodyPr>
            <a:normAutofit/>
          </a:bodyPr>
          <a:lstStyle/>
          <a:p>
            <a:pPr lvl="1"/>
            <a:r>
              <a:rPr lang="tr-TR" sz="4400" dirty="0" smtClean="0"/>
              <a:t>Denemelerde hep şu konulardan soru geliyor ve ben onları yapamıyorum.</a:t>
            </a:r>
          </a:p>
          <a:p>
            <a:pPr lvl="1"/>
            <a:r>
              <a:rPr lang="tr-TR" sz="4400" dirty="0" smtClean="0"/>
              <a:t>Gerçek sınavda da gelirse yapamam demeyin</a:t>
            </a:r>
          </a:p>
          <a:p>
            <a:pPr lvl="1"/>
            <a:r>
              <a:rPr lang="tr-TR" sz="4400" b="1" u="sng" dirty="0" smtClean="0"/>
              <a:t>Ön yargılı olmayın</a:t>
            </a:r>
            <a:endParaRPr lang="tr-TR" sz="4400" b="1" u="sng" dirty="0"/>
          </a:p>
        </p:txBody>
      </p:sp>
    </p:spTree>
    <p:extLst>
      <p:ext uri="{BB962C8B-B14F-4D97-AF65-F5344CB8AC3E}">
        <p14:creationId xmlns="" xmlns:p14="http://schemas.microsoft.com/office/powerpoint/2010/main" val="770285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368490"/>
            <a:ext cx="8915400" cy="5542732"/>
          </a:xfrm>
        </p:spPr>
        <p:txBody>
          <a:bodyPr/>
          <a:lstStyle/>
          <a:p>
            <a:r>
              <a:rPr lang="tr-TR" sz="5400" dirty="0">
                <a:latin typeface="Comic Sans MS" panose="030F0702030302020204" pitchFamily="66" charset="0"/>
              </a:rPr>
              <a:t>Her sorunun kendine has bir mantığı vardır. Test  çözerken kendi mantığınızla değil sorunun mantığına göre hareket etmelisiniz.</a:t>
            </a:r>
          </a:p>
          <a:p>
            <a:endParaRPr lang="tr-TR" dirty="0"/>
          </a:p>
        </p:txBody>
      </p:sp>
    </p:spTree>
    <p:extLst>
      <p:ext uri="{BB962C8B-B14F-4D97-AF65-F5344CB8AC3E}">
        <p14:creationId xmlns="" xmlns:p14="http://schemas.microsoft.com/office/powerpoint/2010/main" val="4891151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sz="3200" dirty="0" smtClean="0">
                <a:latin typeface="Comic Sans MS" panose="030F0702030302020204" pitchFamily="66" charset="0"/>
              </a:rPr>
              <a:t>Soru kökünün iyi okunup anlaşılması, daha sonra cevabın düşünülmesi gerekir. Zaman kazanmak için soruyu okumadan cevap şıklarına koşmak sizi yanıltır.</a:t>
            </a:r>
          </a:p>
          <a:p>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95754" y="281354"/>
            <a:ext cx="10308858" cy="6344529"/>
          </a:xfrm>
        </p:spPr>
        <p:txBody>
          <a:bodyPr>
            <a:normAutofit fontScale="85000" lnSpcReduction="10000"/>
          </a:bodyPr>
          <a:lstStyle/>
          <a:p>
            <a:pPr>
              <a:lnSpc>
                <a:spcPct val="80000"/>
              </a:lnSpc>
            </a:pPr>
            <a:endParaRPr lang="tr-TR" sz="3200" dirty="0" smtClean="0">
              <a:latin typeface="Comic Sans MS" panose="030F0702030302020204" pitchFamily="66" charset="0"/>
            </a:endParaRPr>
          </a:p>
          <a:p>
            <a:pPr>
              <a:lnSpc>
                <a:spcPct val="80000"/>
              </a:lnSpc>
            </a:pPr>
            <a:endParaRPr lang="tr-TR" sz="3200" dirty="0" smtClean="0">
              <a:latin typeface="Comic Sans MS" panose="030F0702030302020204" pitchFamily="66" charset="0"/>
            </a:endParaRPr>
          </a:p>
          <a:p>
            <a:r>
              <a:rPr lang="tr-TR" sz="3500" dirty="0" smtClean="0"/>
              <a:t>“Zor bir çocukluğum oldu. Maddi </a:t>
            </a:r>
            <a:r>
              <a:rPr lang="tr-TR" sz="3500" dirty="0" smtClean="0"/>
              <a:t>imkansızlıklar </a:t>
            </a:r>
            <a:r>
              <a:rPr lang="tr-TR" sz="3500" dirty="0" smtClean="0"/>
              <a:t>içinde boğuşuyordum. Değil kitap almak, yiyecek bir şeyler alacak paramız bile yoktu. Hayatın bütün yükü, küçük yaşıma rağmen omuzlarıma binmişti. Ancak her şeye rağmen……………………………...” </a:t>
            </a:r>
            <a:endParaRPr lang="tr-TR" sz="3500" dirty="0" smtClean="0"/>
          </a:p>
          <a:p>
            <a:pPr>
              <a:buNone/>
            </a:pPr>
            <a:r>
              <a:rPr lang="tr-TR" sz="3500" b="1" dirty="0" smtClean="0"/>
              <a:t>Yukarıdaki </a:t>
            </a:r>
            <a:r>
              <a:rPr lang="tr-TR" sz="3500" b="1" dirty="0" smtClean="0"/>
              <a:t>paragraf aşağıdakilerden hangisi ile tamamlanırsa anlamlı olur?</a:t>
            </a:r>
            <a:endParaRPr lang="tr-TR" sz="3500" dirty="0" smtClean="0"/>
          </a:p>
          <a:p>
            <a:r>
              <a:rPr lang="tr-TR" sz="3500" dirty="0" smtClean="0"/>
              <a:t>A)Geleceği </a:t>
            </a:r>
            <a:r>
              <a:rPr lang="tr-TR" sz="3500" dirty="0" smtClean="0"/>
              <a:t>düşünmek beni daha da korkutuyordu. </a:t>
            </a:r>
          </a:p>
          <a:p>
            <a:r>
              <a:rPr lang="tr-TR" sz="3500" dirty="0" smtClean="0"/>
              <a:t>B)Azimle </a:t>
            </a:r>
            <a:r>
              <a:rPr lang="tr-TR" sz="3500" dirty="0" smtClean="0"/>
              <a:t>çalışmaktan hiçbir zaman vazgeçmedim. </a:t>
            </a:r>
          </a:p>
          <a:p>
            <a:r>
              <a:rPr lang="tr-TR" sz="3500" dirty="0" smtClean="0"/>
              <a:t>C)Birçok </a:t>
            </a:r>
            <a:r>
              <a:rPr lang="tr-TR" sz="3500" dirty="0" smtClean="0"/>
              <a:t>kereler ümitsizliğe düşmüştüm. </a:t>
            </a:r>
          </a:p>
          <a:p>
            <a:r>
              <a:rPr lang="tr-TR" sz="3500" dirty="0" smtClean="0"/>
              <a:t>D)Hayatın </a:t>
            </a:r>
            <a:r>
              <a:rPr lang="tr-TR" sz="3500" dirty="0" smtClean="0"/>
              <a:t>acı tarafları beni derinden yaralıyordu</a:t>
            </a:r>
          </a:p>
          <a:p>
            <a:pPr>
              <a:lnSpc>
                <a:spcPct val="80000"/>
              </a:lnSpc>
            </a:pPr>
            <a:endParaRPr lang="tr-TR" sz="3200" dirty="0" smtClean="0">
              <a:latin typeface="Comic Sans MS" panose="030F0702030302020204" pitchFamily="66" charset="0"/>
            </a:endParaRPr>
          </a:p>
          <a:p>
            <a:pPr>
              <a:lnSpc>
                <a:spcPct val="80000"/>
              </a:lnSpc>
            </a:pPr>
            <a:endParaRPr lang="tr-TR" sz="3200" dirty="0" smtClean="0">
              <a:latin typeface="Comic Sans MS" panose="030F0702030302020204" pitchFamily="66" charset="0"/>
            </a:endParaRPr>
          </a:p>
          <a:p>
            <a:pPr>
              <a:lnSpc>
                <a:spcPct val="80000"/>
              </a:lnSpc>
            </a:pPr>
            <a:endParaRPr lang="tr-TR" sz="3200" dirty="0" smtClean="0">
              <a:latin typeface="Comic Sans MS" panose="030F0702030302020204" pitchFamily="66" charset="0"/>
            </a:endParaRPr>
          </a:p>
          <a:p>
            <a:pPr>
              <a:lnSpc>
                <a:spcPct val="80000"/>
              </a:lnSpc>
            </a:pPr>
            <a:endParaRPr lang="tr-TR" sz="3200" dirty="0" smtClean="0">
              <a:latin typeface="Comic Sans MS" panose="030F0702030302020204" pitchFamily="66" charset="0"/>
            </a:endParaRPr>
          </a:p>
          <a:p>
            <a:pPr>
              <a:lnSpc>
                <a:spcPct val="80000"/>
              </a:lnSpc>
            </a:pPr>
            <a:endParaRPr lang="tr-TR" sz="3200" dirty="0" smtClean="0">
              <a:latin typeface="Comic Sans MS" panose="030F0702030302020204" pitchFamily="66" charset="0"/>
            </a:endParaRPr>
          </a:p>
          <a:p>
            <a:pPr>
              <a:lnSpc>
                <a:spcPct val="80000"/>
              </a:lnSpc>
            </a:pPr>
            <a:endParaRPr lang="tr-TR" sz="3200" dirty="0" smtClean="0">
              <a:latin typeface="Comic Sans MS" panose="030F0702030302020204" pitchFamily="66" charset="0"/>
            </a:endParaRPr>
          </a:p>
          <a:p>
            <a:pPr>
              <a:lnSpc>
                <a:spcPct val="80000"/>
              </a:lnSpc>
            </a:pPr>
            <a:endParaRPr lang="tr-TR" sz="3200" dirty="0" smtClean="0">
              <a:latin typeface="Comic Sans MS" panose="030F0702030302020204" pitchFamily="66" charset="0"/>
            </a:endParaRPr>
          </a:p>
          <a:p>
            <a:pPr>
              <a:lnSpc>
                <a:spcPct val="80000"/>
              </a:lnSpc>
            </a:pPr>
            <a:endParaRPr lang="tr-TR" sz="3200" dirty="0" smtClean="0">
              <a:latin typeface="Comic Sans MS" panose="030F0702030302020204" pitchFamily="66" charset="0"/>
            </a:endParaRPr>
          </a:p>
          <a:p>
            <a:pPr>
              <a:lnSpc>
                <a:spcPct val="80000"/>
              </a:lnSpc>
            </a:pPr>
            <a:endParaRPr lang="tr-TR" sz="3200" dirty="0">
              <a:latin typeface="Comic Sans MS" panose="030F0702030302020204" pitchFamily="66" charset="0"/>
            </a:endParaRPr>
          </a:p>
        </p:txBody>
      </p:sp>
    </p:spTree>
    <p:extLst>
      <p:ext uri="{BB962C8B-B14F-4D97-AF65-F5344CB8AC3E}">
        <p14:creationId xmlns="" xmlns:p14="http://schemas.microsoft.com/office/powerpoint/2010/main" val="31496405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sz="3600" dirty="0" smtClean="0">
                <a:latin typeface="Comic Sans MS" panose="030F0702030302020204" pitchFamily="66" charset="0"/>
              </a:rPr>
              <a:t>Bazı sorular sizin için çok kolay gelir ve cevabın böyle kolay bir şık olamayacağını düşünürsünüz. Oysa bazen böyle kolay sorular sormakta bu işin tekniğinin bir parçasıdır.</a:t>
            </a:r>
          </a:p>
          <a:p>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86597" y="393895"/>
            <a:ext cx="9718015" cy="5517327"/>
          </a:xfrm>
        </p:spPr>
        <p:txBody>
          <a:bodyPr>
            <a:normAutofit/>
          </a:bodyPr>
          <a:lstStyle/>
          <a:p>
            <a:r>
              <a:rPr lang="tr-TR" sz="3200" b="1" dirty="0" smtClean="0"/>
              <a:t>Türkiye’nin en büyük dağı aşağıdakilerden hangisidir?</a:t>
            </a:r>
          </a:p>
          <a:p>
            <a:pPr>
              <a:buAutoNum type="alphaUcParenR"/>
            </a:pPr>
            <a:r>
              <a:rPr lang="tr-TR" sz="4400" dirty="0" smtClean="0"/>
              <a:t>Ağrı Dağı</a:t>
            </a:r>
          </a:p>
          <a:p>
            <a:pPr>
              <a:buAutoNum type="alphaUcParenR"/>
            </a:pPr>
            <a:r>
              <a:rPr lang="tr-TR" sz="4400" dirty="0" smtClean="0"/>
              <a:t>Nemrut Dağı</a:t>
            </a:r>
          </a:p>
          <a:p>
            <a:pPr>
              <a:buAutoNum type="alphaUcParenR"/>
            </a:pPr>
            <a:r>
              <a:rPr lang="tr-TR" sz="4400" dirty="0" smtClean="0"/>
              <a:t>Uludağ</a:t>
            </a:r>
          </a:p>
          <a:p>
            <a:pPr>
              <a:buAutoNum type="alphaUcParenR"/>
            </a:pPr>
            <a:r>
              <a:rPr lang="tr-TR" sz="4400" dirty="0" smtClean="0"/>
              <a:t>Erciyes Dağı</a:t>
            </a:r>
            <a:endParaRPr lang="tr-TR" sz="4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43301" y="250208"/>
            <a:ext cx="9775660" cy="6246126"/>
          </a:xfrm>
        </p:spPr>
        <p:txBody>
          <a:bodyPr>
            <a:normAutofit/>
          </a:bodyPr>
          <a:lstStyle/>
          <a:p>
            <a:r>
              <a:rPr lang="tr-TR" sz="3200" dirty="0">
                <a:latin typeface="Comic Sans MS" panose="030F0702030302020204" pitchFamily="66" charset="0"/>
              </a:rPr>
              <a:t>Sorulara önyargılı yaklaşmamalısınız. "Bu soru zor yapamam, bu soru kolay cevap x şıkkı" gibi zaman kazanmaya yönelik aceleci davranışlar, kazanmak yerine kaybettirir</a:t>
            </a:r>
            <a:r>
              <a:rPr lang="tr-TR" sz="3200" dirty="0" smtClean="0">
                <a:latin typeface="Comic Sans MS" panose="030F0702030302020204" pitchFamily="66" charset="0"/>
              </a:rPr>
              <a:t>.</a:t>
            </a:r>
          </a:p>
          <a:p>
            <a:pPr marL="0" indent="0">
              <a:buNone/>
            </a:pPr>
            <a:endParaRPr lang="tr-TR" sz="3200" dirty="0" smtClean="0">
              <a:latin typeface="Comic Sans MS" panose="030F0702030302020204" pitchFamily="66" charset="0"/>
            </a:endParaRPr>
          </a:p>
          <a:p>
            <a:r>
              <a:rPr lang="tr-TR" sz="3200" dirty="0">
                <a:latin typeface="Comic Sans MS" panose="030F0702030302020204" pitchFamily="66" charset="0"/>
              </a:rPr>
              <a:t>Hatalı okuma alışkanlıkları da önemli sorunlar yaşamanıza neden olabilir. İnsan psikolojisi soru içindeki ifadeleri olumlu yönde algılamaya eğilimlidir. Bu nedenle soru formlarında altı çizili veya kalın yazı karakterli ifadeleri daha dikkatli okumalısınız.</a:t>
            </a:r>
          </a:p>
          <a:p>
            <a:endParaRPr lang="tr-TR" sz="3600" dirty="0">
              <a:latin typeface="Comic Sans MS" panose="030F0702030302020204" pitchFamily="66" charset="0"/>
            </a:endParaRPr>
          </a:p>
          <a:p>
            <a:endParaRPr lang="tr-TR" dirty="0"/>
          </a:p>
        </p:txBody>
      </p:sp>
    </p:spTree>
    <p:extLst>
      <p:ext uri="{BB962C8B-B14F-4D97-AF65-F5344CB8AC3E}">
        <p14:creationId xmlns="" xmlns:p14="http://schemas.microsoft.com/office/powerpoint/2010/main" val="1266336765"/>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145</TotalTime>
  <Words>1021</Words>
  <Application>Microsoft Office PowerPoint</Application>
  <PresentationFormat>Özel</PresentationFormat>
  <Paragraphs>109</Paragraphs>
  <Slides>29</Slides>
  <Notes>1</Notes>
  <HiddenSlides>0</HiddenSlides>
  <MMClips>0</MMClips>
  <ScaleCrop>false</ScaleCrop>
  <HeadingPairs>
    <vt:vector size="4" baseType="variant">
      <vt:variant>
        <vt:lpstr>Tema</vt:lpstr>
      </vt:variant>
      <vt:variant>
        <vt:i4>1</vt:i4>
      </vt:variant>
      <vt:variant>
        <vt:lpstr>Slayt Başlıkları</vt:lpstr>
      </vt:variant>
      <vt:variant>
        <vt:i4>29</vt:i4>
      </vt:variant>
    </vt:vector>
  </HeadingPairs>
  <TitlesOfParts>
    <vt:vector size="30" baseType="lpstr">
      <vt:lpstr>Duman</vt:lpstr>
      <vt:lpstr>ATATÜRK ORTAOKULU PSİKOLOJİK DANIŞMA VE REHBERLİK SERVİSİ         GÖKAN ARSLAN-PSK. DANIŞMAN</vt:lpstr>
      <vt:lpstr>TEST ÇÖZME TEKNİKLERİ</vt:lpstr>
      <vt:lpstr>Slayt 3</vt:lpstr>
      <vt:lpstr>Slayt 4</vt:lpstr>
      <vt:lpstr>Slayt 5</vt:lpstr>
      <vt:lpstr>Slayt 6</vt:lpstr>
      <vt:lpstr>Slayt 7</vt:lpstr>
      <vt:lpstr>Slayt 8</vt:lpstr>
      <vt:lpstr>Slayt 9</vt:lpstr>
      <vt:lpstr>Slayt 10</vt:lpstr>
      <vt:lpstr>Slayt 11</vt:lpstr>
      <vt:lpstr>Slayt 12</vt:lpstr>
      <vt:lpstr>Eleme metodu kullanın. Soruyu cevaplamada doğru cevap olmayacak şıkları eleyin. </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lpstr>Slayt 27</vt:lpstr>
      <vt:lpstr>Slayt 28</vt:lpstr>
      <vt:lpstr>Slayt 29</vt:lpstr>
    </vt:vector>
  </TitlesOfParts>
  <Company>ncy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 ÇÖZME TEKNİKLERİ</dc:title>
  <dc:creator>gökan</dc:creator>
  <cp:lastModifiedBy>ŞEVHAT</cp:lastModifiedBy>
  <cp:revision>29</cp:revision>
  <dcterms:created xsi:type="dcterms:W3CDTF">2013-11-13T12:33:29Z</dcterms:created>
  <dcterms:modified xsi:type="dcterms:W3CDTF">2016-11-10T18:01:45Z</dcterms:modified>
</cp:coreProperties>
</file>